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81" r:id="rId5"/>
  </p:sldMasterIdLst>
  <p:notesMasterIdLst>
    <p:notesMasterId r:id="rId35"/>
  </p:notesMasterIdLst>
  <p:sldIdLst>
    <p:sldId id="287" r:id="rId6"/>
    <p:sldId id="288" r:id="rId7"/>
    <p:sldId id="290" r:id="rId8"/>
    <p:sldId id="289" r:id="rId9"/>
    <p:sldId id="293" r:id="rId10"/>
    <p:sldId id="302" r:id="rId11"/>
    <p:sldId id="356" r:id="rId12"/>
    <p:sldId id="345" r:id="rId13"/>
    <p:sldId id="346" r:id="rId14"/>
    <p:sldId id="347" r:id="rId15"/>
    <p:sldId id="348" r:id="rId16"/>
    <p:sldId id="349" r:id="rId17"/>
    <p:sldId id="350" r:id="rId18"/>
    <p:sldId id="351" r:id="rId19"/>
    <p:sldId id="352" r:id="rId20"/>
    <p:sldId id="331" r:id="rId21"/>
    <p:sldId id="339" r:id="rId22"/>
    <p:sldId id="353" r:id="rId23"/>
    <p:sldId id="322" r:id="rId24"/>
    <p:sldId id="344" r:id="rId25"/>
    <p:sldId id="354" r:id="rId26"/>
    <p:sldId id="355" r:id="rId27"/>
    <p:sldId id="340" r:id="rId28"/>
    <p:sldId id="357" r:id="rId29"/>
    <p:sldId id="341" r:id="rId30"/>
    <p:sldId id="342" r:id="rId31"/>
    <p:sldId id="358" r:id="rId32"/>
    <p:sldId id="359" r:id="rId33"/>
    <p:sldId id="286" r:id="rId34"/>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8B0582-E445-4628-B08A-6D0C0408EFD6}" v="196" dt="2022-11-14T14:22:03.95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4CE"/>
          </a:solidFill>
        </a:fill>
      </a:tcStyle>
    </a:wholeTbl>
    <a:band2H>
      <a:tcTxStyle/>
      <a:tcStyle>
        <a:tcBdr/>
        <a:fill>
          <a:solidFill>
            <a:srgbClr val="FFEB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DFD9"/>
          </a:solidFill>
        </a:fill>
      </a:tcStyle>
    </a:wholeTbl>
    <a:band2H>
      <a:tcTxStyle/>
      <a:tcStyle>
        <a:tcBdr/>
        <a:fill>
          <a:solidFill>
            <a:srgbClr val="FAF0ED"/>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ECFC"/>
          </a:solidFill>
        </a:fill>
      </a:tcStyle>
    </a:wholeTbl>
    <a:band2H>
      <a:tcTxStyle/>
      <a:tcStyle>
        <a:tcBdr/>
        <a:fill>
          <a:solidFill>
            <a:srgbClr val="FCF6FD"/>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59" autoAdjust="0"/>
    <p:restoredTop sz="94660"/>
  </p:normalViewPr>
  <p:slideViewPr>
    <p:cSldViewPr snapToGrid="0">
      <p:cViewPr>
        <p:scale>
          <a:sx n="100" d="100"/>
          <a:sy n="100" d="100"/>
        </p:scale>
        <p:origin x="88" y="-8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51"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50"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irdre Kilbride" userId="c5a8900d-63fa-4707-9ef3-ae5b472ddefe" providerId="ADAL" clId="{0B8B0582-E445-4628-B08A-6D0C0408EFD6}"/>
    <pc:docChg chg="modSld">
      <pc:chgData name="Deirdre Kilbride" userId="c5a8900d-63fa-4707-9ef3-ae5b472ddefe" providerId="ADAL" clId="{0B8B0582-E445-4628-B08A-6D0C0408EFD6}" dt="2022-11-14T14:22:03.955" v="191" actId="1036"/>
      <pc:docMkLst>
        <pc:docMk/>
      </pc:docMkLst>
      <pc:sldChg chg="modSp mod">
        <pc:chgData name="Deirdre Kilbride" userId="c5a8900d-63fa-4707-9ef3-ae5b472ddefe" providerId="ADAL" clId="{0B8B0582-E445-4628-B08A-6D0C0408EFD6}" dt="2022-11-14T14:22:03.955" v="191" actId="1036"/>
        <pc:sldMkLst>
          <pc:docMk/>
          <pc:sldMk cId="0" sldId="257"/>
        </pc:sldMkLst>
        <pc:spChg chg="mod">
          <ac:chgData name="Deirdre Kilbride" userId="c5a8900d-63fa-4707-9ef3-ae5b472ddefe" providerId="ADAL" clId="{0B8B0582-E445-4628-B08A-6D0C0408EFD6}" dt="2022-11-14T14:19:46.839" v="55" actId="1036"/>
          <ac:spMkLst>
            <pc:docMk/>
            <pc:sldMk cId="0" sldId="257"/>
            <ac:spMk id="15" creationId="{E2E2F273-C5B9-EBAA-68C6-324FA840015C}"/>
          </ac:spMkLst>
        </pc:spChg>
        <pc:spChg chg="mod">
          <ac:chgData name="Deirdre Kilbride" userId="c5a8900d-63fa-4707-9ef3-ae5b472ddefe" providerId="ADAL" clId="{0B8B0582-E445-4628-B08A-6D0C0408EFD6}" dt="2022-11-14T14:18:36.571" v="12" actId="1037"/>
          <ac:spMkLst>
            <pc:docMk/>
            <pc:sldMk cId="0" sldId="257"/>
            <ac:spMk id="16" creationId="{2F00E8E8-4D6B-DA55-3734-AFFF60AC36DD}"/>
          </ac:spMkLst>
        </pc:spChg>
        <pc:spChg chg="mod">
          <ac:chgData name="Deirdre Kilbride" userId="c5a8900d-63fa-4707-9ef3-ae5b472ddefe" providerId="ADAL" clId="{0B8B0582-E445-4628-B08A-6D0C0408EFD6}" dt="2022-11-14T14:21:02.681" v="174" actId="1038"/>
          <ac:spMkLst>
            <pc:docMk/>
            <pc:sldMk cId="0" sldId="257"/>
            <ac:spMk id="436" creationId="{00000000-0000-0000-0000-000000000000}"/>
          </ac:spMkLst>
        </pc:spChg>
        <pc:spChg chg="mod">
          <ac:chgData name="Deirdre Kilbride" userId="c5a8900d-63fa-4707-9ef3-ae5b472ddefe" providerId="ADAL" clId="{0B8B0582-E445-4628-B08A-6D0C0408EFD6}" dt="2022-11-14T14:21:09.587" v="175" actId="1076"/>
          <ac:spMkLst>
            <pc:docMk/>
            <pc:sldMk cId="0" sldId="257"/>
            <ac:spMk id="437" creationId="{00000000-0000-0000-0000-000000000000}"/>
          </ac:spMkLst>
        </pc:spChg>
        <pc:spChg chg="mod">
          <ac:chgData name="Deirdre Kilbride" userId="c5a8900d-63fa-4707-9ef3-ae5b472ddefe" providerId="ADAL" clId="{0B8B0582-E445-4628-B08A-6D0C0408EFD6}" dt="2022-11-14T14:19:28.927" v="18" actId="1036"/>
          <ac:spMkLst>
            <pc:docMk/>
            <pc:sldMk cId="0" sldId="257"/>
            <ac:spMk id="438" creationId="{00000000-0000-0000-0000-000000000000}"/>
          </ac:spMkLst>
        </pc:spChg>
        <pc:spChg chg="mod">
          <ac:chgData name="Deirdre Kilbride" userId="c5a8900d-63fa-4707-9ef3-ae5b472ddefe" providerId="ADAL" clId="{0B8B0582-E445-4628-B08A-6D0C0408EFD6}" dt="2022-11-14T14:20:43.230" v="151" actId="1036"/>
          <ac:spMkLst>
            <pc:docMk/>
            <pc:sldMk cId="0" sldId="257"/>
            <ac:spMk id="439" creationId="{00000000-0000-0000-0000-000000000000}"/>
          </ac:spMkLst>
        </pc:spChg>
        <pc:spChg chg="mod">
          <ac:chgData name="Deirdre Kilbride" userId="c5a8900d-63fa-4707-9ef3-ae5b472ddefe" providerId="ADAL" clId="{0B8B0582-E445-4628-B08A-6D0C0408EFD6}" dt="2022-11-14T14:20:09.912" v="93" actId="1036"/>
          <ac:spMkLst>
            <pc:docMk/>
            <pc:sldMk cId="0" sldId="257"/>
            <ac:spMk id="440" creationId="{00000000-0000-0000-0000-000000000000}"/>
          </ac:spMkLst>
        </pc:spChg>
        <pc:spChg chg="mod">
          <ac:chgData name="Deirdre Kilbride" userId="c5a8900d-63fa-4707-9ef3-ae5b472ddefe" providerId="ADAL" clId="{0B8B0582-E445-4628-B08A-6D0C0408EFD6}" dt="2022-11-14T14:22:03.955" v="191" actId="1036"/>
          <ac:spMkLst>
            <pc:docMk/>
            <pc:sldMk cId="0" sldId="257"/>
            <ac:spMk id="441" creationId="{00000000-0000-0000-0000-000000000000}"/>
          </ac:spMkLst>
        </pc:spChg>
        <pc:spChg chg="mod">
          <ac:chgData name="Deirdre Kilbride" userId="c5a8900d-63fa-4707-9ef3-ae5b472ddefe" providerId="ADAL" clId="{0B8B0582-E445-4628-B08A-6D0C0408EFD6}" dt="2022-11-14T14:21:44.355" v="187" actId="1036"/>
          <ac:spMkLst>
            <pc:docMk/>
            <pc:sldMk cId="0" sldId="257"/>
            <ac:spMk id="442" creationId="{00000000-0000-0000-0000-000000000000}"/>
          </ac:spMkLst>
        </pc:spChg>
        <pc:spChg chg="mod">
          <ac:chgData name="Deirdre Kilbride" userId="c5a8900d-63fa-4707-9ef3-ae5b472ddefe" providerId="ADAL" clId="{0B8B0582-E445-4628-B08A-6D0C0408EFD6}" dt="2022-11-14T14:21:26.506" v="182" actId="1038"/>
          <ac:spMkLst>
            <pc:docMk/>
            <pc:sldMk cId="0" sldId="257"/>
            <ac:spMk id="443" creationId="{00000000-0000-0000-0000-000000000000}"/>
          </ac:spMkLst>
        </pc:spChg>
        <pc:spChg chg="mod ord">
          <ac:chgData name="Deirdre Kilbride" userId="c5a8900d-63fa-4707-9ef3-ae5b472ddefe" providerId="ADAL" clId="{0B8B0582-E445-4628-B08A-6D0C0408EFD6}" dt="2022-11-14T14:20:21.633" v="111" actId="167"/>
          <ac:spMkLst>
            <pc:docMk/>
            <pc:sldMk cId="0" sldId="257"/>
            <ac:spMk id="44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8" name="Shape 428"/>
          <p:cNvSpPr>
            <a:spLocks noGrp="1" noRot="1" noChangeAspect="1"/>
          </p:cNvSpPr>
          <p:nvPr>
            <p:ph type="sldImg"/>
          </p:nvPr>
        </p:nvSpPr>
        <p:spPr>
          <a:xfrm>
            <a:off x="1143000" y="685800"/>
            <a:ext cx="4572000" cy="3429000"/>
          </a:xfrm>
          <a:prstGeom prst="rect">
            <a:avLst/>
          </a:prstGeom>
        </p:spPr>
        <p:txBody>
          <a:bodyPr/>
          <a:lstStyle/>
          <a:p>
            <a:endParaRPr/>
          </a:p>
        </p:txBody>
      </p:sp>
      <p:sp>
        <p:nvSpPr>
          <p:cNvPr id="429" name="Shape 42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Star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10DB92F-1664-2443-AAD1-5A59E42646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28000" y="1116000"/>
            <a:ext cx="2088000" cy="2088000"/>
          </a:xfrm>
          <a:prstGeom prst="rect">
            <a:avLst/>
          </a:prstGeom>
        </p:spPr>
      </p:pic>
      <p:cxnSp>
        <p:nvCxnSpPr>
          <p:cNvPr id="10" name="Straight Connector 9">
            <a:extLst>
              <a:ext uri="{FF2B5EF4-FFF2-40B4-BE49-F238E27FC236}">
                <a16:creationId xmlns:a16="http://schemas.microsoft.com/office/drawing/2014/main" id="{8E0F5C43-FBA2-6047-B70F-64D3A99E8EB3}"/>
              </a:ext>
            </a:extLst>
          </p:cNvPr>
          <p:cNvCxnSpPr/>
          <p:nvPr userDrawn="1"/>
        </p:nvCxnSpPr>
        <p:spPr>
          <a:xfrm>
            <a:off x="216000" y="4554000"/>
            <a:ext cx="871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24998F3-A8FA-A343-84EB-AB3AEB19ECAF}"/>
              </a:ext>
            </a:extLst>
          </p:cNvPr>
          <p:cNvSpPr txBox="1"/>
          <p:nvPr userDrawn="1"/>
        </p:nvSpPr>
        <p:spPr>
          <a:xfrm>
            <a:off x="0" y="-380003"/>
            <a:ext cx="432000" cy="252000"/>
          </a:xfrm>
          <a:prstGeom prst="rect">
            <a:avLst/>
          </a:prstGeom>
          <a:solidFill>
            <a:schemeClr val="accent2"/>
          </a:solidFill>
        </p:spPr>
        <p:txBody>
          <a:bodyPr wrap="square" lIns="72000" tIns="36000" rIns="36000" bIns="36000" rtlCol="0">
            <a:spAutoFit/>
          </a:bodyPr>
          <a:lstStyle/>
          <a:p>
            <a:pPr>
              <a:lnSpc>
                <a:spcPts val="1400"/>
              </a:lnSpc>
            </a:pPr>
            <a:r>
              <a:rPr lang="nl-NL" b="1">
                <a:solidFill>
                  <a:schemeClr val="bg1"/>
                </a:solidFill>
              </a:rPr>
              <a:t>1</a:t>
            </a:r>
          </a:p>
        </p:txBody>
      </p:sp>
      <p:sp>
        <p:nvSpPr>
          <p:cNvPr id="6" name="TextBox 5">
            <a:extLst>
              <a:ext uri="{FF2B5EF4-FFF2-40B4-BE49-F238E27FC236}">
                <a16:creationId xmlns:a16="http://schemas.microsoft.com/office/drawing/2014/main" id="{50B5C631-4394-3B4A-B3E7-72F98E6B0EB1}"/>
              </a:ext>
            </a:extLst>
          </p:cNvPr>
          <p:cNvSpPr txBox="1"/>
          <p:nvPr userDrawn="1"/>
        </p:nvSpPr>
        <p:spPr>
          <a:xfrm>
            <a:off x="556759" y="-380003"/>
            <a:ext cx="2880000" cy="259293"/>
          </a:xfrm>
          <a:prstGeom prst="rect">
            <a:avLst/>
          </a:prstGeom>
          <a:solidFill>
            <a:schemeClr val="accent1"/>
          </a:solidFill>
        </p:spPr>
        <p:txBody>
          <a:bodyPr wrap="square" lIns="72000" tIns="36000" rIns="36000" bIns="36000" rtlCol="0">
            <a:spAutoFit/>
          </a:bodyPr>
          <a:lstStyle/>
          <a:p>
            <a:pPr>
              <a:lnSpc>
                <a:spcPts val="1400"/>
              </a:lnSpc>
            </a:pPr>
            <a:r>
              <a:rPr lang="en-GB" b="1" noProof="0">
                <a:solidFill>
                  <a:schemeClr val="bg1"/>
                </a:solidFill>
              </a:rPr>
              <a:t>Start</a:t>
            </a:r>
          </a:p>
        </p:txBody>
      </p:sp>
      <p:sp>
        <p:nvSpPr>
          <p:cNvPr id="14" name="TextBox 13">
            <a:extLst>
              <a:ext uri="{FF2B5EF4-FFF2-40B4-BE49-F238E27FC236}">
                <a16:creationId xmlns:a16="http://schemas.microsoft.com/office/drawing/2014/main" id="{F1929E44-B251-B46B-6CC2-A5E573945C2B}"/>
              </a:ext>
            </a:extLst>
          </p:cNvPr>
          <p:cNvSpPr txBox="1"/>
          <p:nvPr userDrawn="1"/>
        </p:nvSpPr>
        <p:spPr>
          <a:xfrm>
            <a:off x="1869850" y="4600960"/>
            <a:ext cx="651326" cy="438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University</a:t>
            </a:r>
          </a:p>
          <a:p>
            <a:pPr algn="l"/>
            <a:r>
              <a:rPr lang="en-GB" sz="750" noProof="1"/>
              <a:t>College</a:t>
            </a:r>
          </a:p>
          <a:p>
            <a:pPr algn="l"/>
            <a:r>
              <a:rPr lang="en-GB" sz="750" noProof="1"/>
              <a:t>Dublin</a:t>
            </a:r>
          </a:p>
        </p:txBody>
      </p:sp>
      <p:sp>
        <p:nvSpPr>
          <p:cNvPr id="15" name="TextBox 14">
            <a:extLst>
              <a:ext uri="{FF2B5EF4-FFF2-40B4-BE49-F238E27FC236}">
                <a16:creationId xmlns:a16="http://schemas.microsoft.com/office/drawing/2014/main" id="{C308D8A9-0F6D-C60F-F85E-98A5A280FFDD}"/>
              </a:ext>
            </a:extLst>
          </p:cNvPr>
          <p:cNvSpPr txBox="1"/>
          <p:nvPr userDrawn="1"/>
        </p:nvSpPr>
        <p:spPr>
          <a:xfrm>
            <a:off x="3471220" y="4606404"/>
            <a:ext cx="633173"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Helsingin</a:t>
            </a:r>
          </a:p>
          <a:p>
            <a:pPr algn="l"/>
            <a:r>
              <a:rPr lang="en-GB" sz="750" noProof="1"/>
              <a:t>yliopisto</a:t>
            </a:r>
          </a:p>
        </p:txBody>
      </p:sp>
      <p:sp>
        <p:nvSpPr>
          <p:cNvPr id="17" name="TextBox 16">
            <a:extLst>
              <a:ext uri="{FF2B5EF4-FFF2-40B4-BE49-F238E27FC236}">
                <a16:creationId xmlns:a16="http://schemas.microsoft.com/office/drawing/2014/main" id="{2A6C895C-C9D4-F39B-F1B2-25BE08057B55}"/>
              </a:ext>
            </a:extLst>
          </p:cNvPr>
          <p:cNvSpPr txBox="1"/>
          <p:nvPr userDrawn="1"/>
        </p:nvSpPr>
        <p:spPr>
          <a:xfrm>
            <a:off x="5001092" y="4605716"/>
            <a:ext cx="726141" cy="438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Uniwersytet </a:t>
            </a:r>
          </a:p>
          <a:p>
            <a:pPr algn="l"/>
            <a:r>
              <a:rPr lang="en-GB" sz="750" noProof="1"/>
              <a:t>Jagielloński </a:t>
            </a:r>
          </a:p>
          <a:p>
            <a:pPr algn="l"/>
            <a:r>
              <a:rPr lang="en-GB" sz="750" noProof="1"/>
              <a:t>w Krakowie</a:t>
            </a:r>
          </a:p>
        </p:txBody>
      </p:sp>
      <p:sp>
        <p:nvSpPr>
          <p:cNvPr id="19" name="TextBox 18">
            <a:extLst>
              <a:ext uri="{FF2B5EF4-FFF2-40B4-BE49-F238E27FC236}">
                <a16:creationId xmlns:a16="http://schemas.microsoft.com/office/drawing/2014/main" id="{A2E8ADE5-F831-BA44-E959-115EF8DB83A8}"/>
              </a:ext>
            </a:extLst>
          </p:cNvPr>
          <p:cNvSpPr txBox="1"/>
          <p:nvPr userDrawn="1"/>
        </p:nvSpPr>
        <p:spPr>
          <a:xfrm>
            <a:off x="6579449" y="4606589"/>
            <a:ext cx="775602" cy="438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Universidad </a:t>
            </a:r>
          </a:p>
          <a:p>
            <a:pPr algn="l"/>
            <a:r>
              <a:rPr lang="en-GB" sz="750" noProof="1"/>
              <a:t>Complutense de Madrid</a:t>
            </a:r>
          </a:p>
        </p:txBody>
      </p:sp>
      <p:sp>
        <p:nvSpPr>
          <p:cNvPr id="21" name="TextBox 20">
            <a:extLst>
              <a:ext uri="{FF2B5EF4-FFF2-40B4-BE49-F238E27FC236}">
                <a16:creationId xmlns:a16="http://schemas.microsoft.com/office/drawing/2014/main" id="{9BF8268B-4063-A74D-D591-8E27D38A1A23}"/>
              </a:ext>
            </a:extLst>
          </p:cNvPr>
          <p:cNvSpPr txBox="1"/>
          <p:nvPr userDrawn="1"/>
        </p:nvSpPr>
        <p:spPr>
          <a:xfrm>
            <a:off x="8216226" y="4607463"/>
            <a:ext cx="633174"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Universität</a:t>
            </a:r>
          </a:p>
          <a:p>
            <a:pPr algn="l"/>
            <a:r>
              <a:rPr lang="en-GB" sz="750" noProof="1"/>
              <a:t>Zürich</a:t>
            </a:r>
          </a:p>
        </p:txBody>
      </p:sp>
      <p:sp>
        <p:nvSpPr>
          <p:cNvPr id="25" name="TextBox 24">
            <a:extLst>
              <a:ext uri="{FF2B5EF4-FFF2-40B4-BE49-F238E27FC236}">
                <a16:creationId xmlns:a16="http://schemas.microsoft.com/office/drawing/2014/main" id="{22DBDED9-C7F2-CDC3-EF18-7E5444FD4820}"/>
              </a:ext>
            </a:extLst>
          </p:cNvPr>
          <p:cNvSpPr txBox="1"/>
          <p:nvPr userDrawn="1"/>
        </p:nvSpPr>
        <p:spPr>
          <a:xfrm>
            <a:off x="162953" y="4598999"/>
            <a:ext cx="880656"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Freie Universität </a:t>
            </a:r>
          </a:p>
          <a:p>
            <a:pPr algn="l"/>
            <a:r>
              <a:rPr lang="en-GB" sz="750" noProof="1"/>
              <a:t>Berlin</a:t>
            </a:r>
          </a:p>
        </p:txBody>
      </p:sp>
      <p:sp>
        <p:nvSpPr>
          <p:cNvPr id="27" name="TextBox 26">
            <a:extLst>
              <a:ext uri="{FF2B5EF4-FFF2-40B4-BE49-F238E27FC236}">
                <a16:creationId xmlns:a16="http://schemas.microsoft.com/office/drawing/2014/main" id="{48DA50E1-9174-88F9-F1B2-B423E6AE73EC}"/>
              </a:ext>
            </a:extLst>
          </p:cNvPr>
          <p:cNvSpPr txBox="1"/>
          <p:nvPr userDrawn="1"/>
        </p:nvSpPr>
        <p:spPr>
          <a:xfrm>
            <a:off x="860341" y="4063703"/>
            <a:ext cx="1086018" cy="438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Alma Mater </a:t>
            </a:r>
          </a:p>
          <a:p>
            <a:pPr algn="l"/>
            <a:r>
              <a:rPr lang="en-GB" sz="750" noProof="1"/>
              <a:t>Studiorum Universitá </a:t>
            </a:r>
          </a:p>
          <a:p>
            <a:pPr algn="l"/>
            <a:r>
              <a:rPr lang="en-GB" sz="750" noProof="1"/>
              <a:t>di Bologna</a:t>
            </a:r>
          </a:p>
        </p:txBody>
      </p:sp>
      <p:sp>
        <p:nvSpPr>
          <p:cNvPr id="29" name="TextBox 28">
            <a:extLst>
              <a:ext uri="{FF2B5EF4-FFF2-40B4-BE49-F238E27FC236}">
                <a16:creationId xmlns:a16="http://schemas.microsoft.com/office/drawing/2014/main" id="{5C49C5FB-A7BC-17E7-3450-1F8385ABF98E}"/>
              </a:ext>
            </a:extLst>
          </p:cNvPr>
          <p:cNvSpPr txBox="1"/>
          <p:nvPr userDrawn="1"/>
        </p:nvSpPr>
        <p:spPr>
          <a:xfrm>
            <a:off x="2573477" y="4179120"/>
            <a:ext cx="824506"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The University</a:t>
            </a:r>
          </a:p>
          <a:p>
            <a:pPr algn="l"/>
            <a:r>
              <a:rPr lang="en-GB" sz="750" noProof="1"/>
              <a:t>of Edinburgh</a:t>
            </a:r>
          </a:p>
        </p:txBody>
      </p:sp>
      <p:sp>
        <p:nvSpPr>
          <p:cNvPr id="31" name="TextBox 30">
            <a:extLst>
              <a:ext uri="{FF2B5EF4-FFF2-40B4-BE49-F238E27FC236}">
                <a16:creationId xmlns:a16="http://schemas.microsoft.com/office/drawing/2014/main" id="{EC6BACB8-81BC-655E-C4C9-759E0DBA7412}"/>
              </a:ext>
            </a:extLst>
          </p:cNvPr>
          <p:cNvSpPr txBox="1"/>
          <p:nvPr userDrawn="1"/>
        </p:nvSpPr>
        <p:spPr>
          <a:xfrm>
            <a:off x="4245565" y="4185730"/>
            <a:ext cx="673339"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Universiteit</a:t>
            </a:r>
          </a:p>
          <a:p>
            <a:pPr algn="l"/>
            <a:r>
              <a:rPr lang="en-GB" sz="750" noProof="1"/>
              <a:t>Leiden</a:t>
            </a:r>
          </a:p>
        </p:txBody>
      </p:sp>
      <p:sp>
        <p:nvSpPr>
          <p:cNvPr id="33" name="TextBox 32">
            <a:extLst>
              <a:ext uri="{FF2B5EF4-FFF2-40B4-BE49-F238E27FC236}">
                <a16:creationId xmlns:a16="http://schemas.microsoft.com/office/drawing/2014/main" id="{8843045D-B2A0-E108-4A4E-DF5C56CEF185}"/>
              </a:ext>
            </a:extLst>
          </p:cNvPr>
          <p:cNvSpPr txBox="1"/>
          <p:nvPr userDrawn="1"/>
        </p:nvSpPr>
        <p:spPr>
          <a:xfrm>
            <a:off x="5825209" y="4282994"/>
            <a:ext cx="673339"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KU Leuven</a:t>
            </a:r>
          </a:p>
        </p:txBody>
      </p:sp>
      <p:sp>
        <p:nvSpPr>
          <p:cNvPr id="35" name="TextBox 34">
            <a:extLst>
              <a:ext uri="{FF2B5EF4-FFF2-40B4-BE49-F238E27FC236}">
                <a16:creationId xmlns:a16="http://schemas.microsoft.com/office/drawing/2014/main" id="{6E2975F5-DD3A-7916-3B66-9BCF284E07C2}"/>
              </a:ext>
            </a:extLst>
          </p:cNvPr>
          <p:cNvSpPr txBox="1"/>
          <p:nvPr userDrawn="1"/>
        </p:nvSpPr>
        <p:spPr>
          <a:xfrm>
            <a:off x="7207120" y="4174357"/>
            <a:ext cx="1067060"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Université Paris 1  Panthéon-Sorbonne</a:t>
            </a:r>
          </a:p>
        </p:txBody>
      </p:sp>
    </p:spTree>
    <p:extLst>
      <p:ext uri="{BB962C8B-B14F-4D97-AF65-F5344CB8AC3E}">
        <p14:creationId xmlns:p14="http://schemas.microsoft.com/office/powerpoint/2010/main" val="3057594016"/>
      </p:ext>
    </p:extLst>
  </p:cSld>
  <p:clrMapOvr>
    <a:masterClrMapping/>
  </p:clrMapOvr>
  <p:transition spd="med"/>
  <p:extLst>
    <p:ext uri="{DCECCB84-F9BA-43D5-87BE-67443E8EF086}">
      <p15:sldGuideLst xmlns:p15="http://schemas.microsoft.com/office/powerpoint/2012/main">
        <p15:guide id="1" orient="horz" pos="1620">
          <p15:clr>
            <a:srgbClr val="FBAE40"/>
          </p15:clr>
        </p15:guide>
        <p15:guide id="2" pos="385">
          <p15:clr>
            <a:srgbClr val="FBAE40"/>
          </p15:clr>
        </p15:guide>
        <p15:guide id="4" pos="3878">
          <p15:clr>
            <a:srgbClr val="FBAE40"/>
          </p15:clr>
        </p15:guide>
        <p15:guide id="5" pos="1383">
          <p15:clr>
            <a:srgbClr val="FBAE40"/>
          </p15:clr>
        </p15:guide>
        <p15:guide id="6" pos="1882">
          <p15:clr>
            <a:srgbClr val="FBAE40"/>
          </p15:clr>
        </p15:guide>
        <p15:guide id="7" pos="2880">
          <p15:clr>
            <a:srgbClr val="FBAE40"/>
          </p15:clr>
        </p15:guide>
        <p15:guide id="8" pos="5760">
          <p15:clr>
            <a:srgbClr val="FBAE40"/>
          </p15:clr>
        </p15:guide>
        <p15:guide id="9" orient="horz" pos="2935">
          <p15:clr>
            <a:srgbClr val="FBAE40"/>
          </p15:clr>
        </p15:guide>
        <p15:guide id="10" orient="horz" pos="2799">
          <p15:clr>
            <a:srgbClr val="FBAE40"/>
          </p15:clr>
        </p15:guide>
        <p15:guide id="11" pos="4876">
          <p15:clr>
            <a:srgbClr val="FBAE40"/>
          </p15:clr>
        </p15:guide>
        <p15:guide id="12" pos="4377">
          <p15:clr>
            <a:srgbClr val="FBAE40"/>
          </p15:clr>
        </p15:guide>
        <p15:guide id="13">
          <p15:clr>
            <a:srgbClr val="FBAE40"/>
          </p15:clr>
        </p15:guide>
        <p15:guide id="14" pos="2381">
          <p15:clr>
            <a:srgbClr val="FBAE40"/>
          </p15:clr>
        </p15:guide>
        <p15:guide id="15" pos="3379">
          <p15:clr>
            <a:srgbClr val="FBAE40"/>
          </p15:clr>
        </p15:guide>
        <p15:guide id="17" pos="5375">
          <p15:clr>
            <a:srgbClr val="FBAE40"/>
          </p15:clr>
        </p15:guide>
        <p15:guide id="18" pos="8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903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578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140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D12A631-1449-458D-8F7A-DD74ACB1BF08}"/>
              </a:ext>
            </a:extLst>
          </p:cNvPr>
          <p:cNvSpPr/>
          <p:nvPr userDrawn="1"/>
        </p:nvSpPr>
        <p:spPr>
          <a:xfrm>
            <a:off x="1" y="2144105"/>
            <a:ext cx="9143999" cy="1653101"/>
          </a:xfrm>
          <a:prstGeom prst="rect">
            <a:avLst/>
          </a:prstGeom>
          <a:gradFill flip="none" rotWithShape="1">
            <a:gsLst>
              <a:gs pos="74000">
                <a:schemeClr val="accent6">
                  <a:alpha val="70000"/>
                </a:schemeClr>
              </a:gs>
              <a:gs pos="45000">
                <a:schemeClr val="accent6">
                  <a:alpha val="75000"/>
                </a:schemeClr>
              </a:gs>
              <a:gs pos="8000">
                <a:schemeClr val="accent1">
                  <a:alpha val="0"/>
                </a:schemeClr>
              </a:gs>
              <a:gs pos="9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p>
        </p:txBody>
      </p:sp>
      <p:grpSp>
        <p:nvGrpSpPr>
          <p:cNvPr id="2" name="Graphic 14">
            <a:extLst>
              <a:ext uri="{FF2B5EF4-FFF2-40B4-BE49-F238E27FC236}">
                <a16:creationId xmlns:a16="http://schemas.microsoft.com/office/drawing/2014/main" id="{EB6248EF-B06C-43D0-91E9-33C54CEB5B7B}"/>
              </a:ext>
            </a:extLst>
          </p:cNvPr>
          <p:cNvGrpSpPr/>
          <p:nvPr userDrawn="1"/>
        </p:nvGrpSpPr>
        <p:grpSpPr>
          <a:xfrm>
            <a:off x="565084" y="1979478"/>
            <a:ext cx="3196295" cy="2513941"/>
            <a:chOff x="2444748" y="555045"/>
            <a:chExt cx="7282048" cy="5727454"/>
          </a:xfrm>
        </p:grpSpPr>
        <p:sp>
          <p:nvSpPr>
            <p:cNvPr id="3" name="Freeform: Shape 2">
              <a:extLst>
                <a:ext uri="{FF2B5EF4-FFF2-40B4-BE49-F238E27FC236}">
                  <a16:creationId xmlns:a16="http://schemas.microsoft.com/office/drawing/2014/main" id="{F4296F62-9662-4403-9A1B-140DFC6CEF67}"/>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sz="975"/>
            </a:p>
          </p:txBody>
        </p:sp>
        <p:sp>
          <p:nvSpPr>
            <p:cNvPr id="4" name="Freeform: Shape 3">
              <a:extLst>
                <a:ext uri="{FF2B5EF4-FFF2-40B4-BE49-F238E27FC236}">
                  <a16:creationId xmlns:a16="http://schemas.microsoft.com/office/drawing/2014/main" id="{EC151A04-4E35-4F1C-99AA-68E3920CDF5B}"/>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sz="975" dirty="0"/>
            </a:p>
          </p:txBody>
        </p:sp>
        <p:sp>
          <p:nvSpPr>
            <p:cNvPr id="5" name="Freeform: Shape 4">
              <a:extLst>
                <a:ext uri="{FF2B5EF4-FFF2-40B4-BE49-F238E27FC236}">
                  <a16:creationId xmlns:a16="http://schemas.microsoft.com/office/drawing/2014/main" id="{6924EC27-EA8E-48AC-B3BA-B86C7B650247}"/>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sz="975"/>
            </a:p>
          </p:txBody>
        </p:sp>
        <p:sp>
          <p:nvSpPr>
            <p:cNvPr id="6" name="Freeform: Shape 5">
              <a:extLst>
                <a:ext uri="{FF2B5EF4-FFF2-40B4-BE49-F238E27FC236}">
                  <a16:creationId xmlns:a16="http://schemas.microsoft.com/office/drawing/2014/main" id="{AF88730B-3EDA-490F-8B6F-5357A5EF0ECA}"/>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sz="975" dirty="0"/>
            </a:p>
          </p:txBody>
        </p:sp>
        <p:sp>
          <p:nvSpPr>
            <p:cNvPr id="7" name="Freeform: Shape 6">
              <a:extLst>
                <a:ext uri="{FF2B5EF4-FFF2-40B4-BE49-F238E27FC236}">
                  <a16:creationId xmlns:a16="http://schemas.microsoft.com/office/drawing/2014/main" id="{8AAC3D30-A9EC-437B-BAEC-5158F5227067}"/>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sz="975" dirty="0"/>
            </a:p>
          </p:txBody>
        </p:sp>
        <p:sp>
          <p:nvSpPr>
            <p:cNvPr id="8" name="Freeform: Shape 7">
              <a:extLst>
                <a:ext uri="{FF2B5EF4-FFF2-40B4-BE49-F238E27FC236}">
                  <a16:creationId xmlns:a16="http://schemas.microsoft.com/office/drawing/2014/main" id="{1460114B-7023-4F6E-B074-79932670ADDE}"/>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sz="975"/>
            </a:p>
          </p:txBody>
        </p:sp>
        <p:sp>
          <p:nvSpPr>
            <p:cNvPr id="9" name="Freeform: Shape 8">
              <a:extLst>
                <a:ext uri="{FF2B5EF4-FFF2-40B4-BE49-F238E27FC236}">
                  <a16:creationId xmlns:a16="http://schemas.microsoft.com/office/drawing/2014/main" id="{3AC2F032-DFD7-46FF-8CCA-E33896C690DE}"/>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sz="975"/>
            </a:p>
          </p:txBody>
        </p:sp>
        <p:sp>
          <p:nvSpPr>
            <p:cNvPr id="10" name="Freeform: Shape 9">
              <a:extLst>
                <a:ext uri="{FF2B5EF4-FFF2-40B4-BE49-F238E27FC236}">
                  <a16:creationId xmlns:a16="http://schemas.microsoft.com/office/drawing/2014/main" id="{EDDB5B76-DE90-4CC7-A371-1C02A86AF779}"/>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975" dirty="0"/>
            </a:p>
          </p:txBody>
        </p:sp>
      </p:grpSp>
      <p:sp>
        <p:nvSpPr>
          <p:cNvPr id="11" name="Picture Placeholder 2">
            <a:extLst>
              <a:ext uri="{FF2B5EF4-FFF2-40B4-BE49-F238E27FC236}">
                <a16:creationId xmlns:a16="http://schemas.microsoft.com/office/drawing/2014/main" id="{D01CFF7D-B6F4-4B1B-9C6A-AB93A7AA88C1}"/>
              </a:ext>
            </a:extLst>
          </p:cNvPr>
          <p:cNvSpPr>
            <a:spLocks noGrp="1"/>
          </p:cNvSpPr>
          <p:nvPr>
            <p:ph type="pic" idx="10" hasCustomPrompt="1"/>
          </p:nvPr>
        </p:nvSpPr>
        <p:spPr>
          <a:xfrm>
            <a:off x="698064" y="2144105"/>
            <a:ext cx="2930334" cy="1639986"/>
          </a:xfrm>
          <a:prstGeom prst="rect">
            <a:avLst/>
          </a:prstGeom>
          <a:solidFill>
            <a:schemeClr val="bg1">
              <a:lumMod val="95000"/>
            </a:schemeClr>
          </a:solidFill>
          <a:ln w="12700">
            <a:noFill/>
          </a:ln>
        </p:spPr>
        <p:txBody>
          <a:bodyPr anchor="ctr"/>
          <a:lstStyle>
            <a:lvl1pPr marL="0" indent="0" algn="ctr">
              <a:buNone/>
              <a:defRPr sz="135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Tree>
    <p:extLst>
      <p:ext uri="{BB962C8B-B14F-4D97-AF65-F5344CB8AC3E}">
        <p14:creationId xmlns:p14="http://schemas.microsoft.com/office/powerpoint/2010/main" val="3523617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2C54D7FD-BDA4-445B-8877-80F2FB48F04C}"/>
              </a:ext>
            </a:extLst>
          </p:cNvPr>
          <p:cNvSpPr/>
          <p:nvPr userDrawn="1"/>
        </p:nvSpPr>
        <p:spPr>
          <a:xfrm>
            <a:off x="219577" y="234616"/>
            <a:ext cx="5627771" cy="4728410"/>
          </a:xfrm>
          <a:custGeom>
            <a:avLst/>
            <a:gdLst>
              <a:gd name="connsiteX0" fmla="*/ 0 w 8066763"/>
              <a:gd name="connsiteY0" fmla="*/ 0 h 6304547"/>
              <a:gd name="connsiteX1" fmla="*/ 8066763 w 8066763"/>
              <a:gd name="connsiteY1" fmla="*/ 0 h 6304547"/>
              <a:gd name="connsiteX2" fmla="*/ 5597407 w 8066763"/>
              <a:gd name="connsiteY2" fmla="*/ 6304547 h 6304547"/>
              <a:gd name="connsiteX3" fmla="*/ 0 w 8066763"/>
              <a:gd name="connsiteY3" fmla="*/ 6304547 h 6304547"/>
            </a:gdLst>
            <a:ahLst/>
            <a:cxnLst>
              <a:cxn ang="0">
                <a:pos x="connsiteX0" y="connsiteY0"/>
              </a:cxn>
              <a:cxn ang="0">
                <a:pos x="connsiteX1" y="connsiteY1"/>
              </a:cxn>
              <a:cxn ang="0">
                <a:pos x="connsiteX2" y="connsiteY2"/>
              </a:cxn>
              <a:cxn ang="0">
                <a:pos x="connsiteX3" y="connsiteY3"/>
              </a:cxn>
            </a:cxnLst>
            <a:rect l="l" t="t" r="r" b="b"/>
            <a:pathLst>
              <a:path w="8066763" h="6304547">
                <a:moveTo>
                  <a:pt x="0" y="0"/>
                </a:moveTo>
                <a:lnTo>
                  <a:pt x="8066763" y="0"/>
                </a:lnTo>
                <a:lnTo>
                  <a:pt x="5597407" y="6304547"/>
                </a:lnTo>
                <a:lnTo>
                  <a:pt x="0" y="6304547"/>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975"/>
          </a:p>
        </p:txBody>
      </p:sp>
    </p:spTree>
    <p:extLst>
      <p:ext uri="{BB962C8B-B14F-4D97-AF65-F5344CB8AC3E}">
        <p14:creationId xmlns:p14="http://schemas.microsoft.com/office/powerpoint/2010/main" val="2829805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s and Contents Layout">
    <p:spTree>
      <p:nvGrpSpPr>
        <p:cNvPr id="1" name=""/>
        <p:cNvGrpSpPr/>
        <p:nvPr/>
      </p:nvGrpSpPr>
      <p:grpSpPr>
        <a:xfrm>
          <a:off x="0" y="0"/>
          <a:ext cx="0" cy="0"/>
          <a:chOff x="0" y="0"/>
          <a:chExt cx="0" cy="0"/>
        </a:xfrm>
      </p:grpSpPr>
      <p:sp>
        <p:nvSpPr>
          <p:cNvPr id="6" name="Rectangle 5"/>
          <p:cNvSpPr/>
          <p:nvPr userDrawn="1"/>
        </p:nvSpPr>
        <p:spPr>
          <a:xfrm>
            <a:off x="10595" y="865224"/>
            <a:ext cx="9144000" cy="3605176"/>
          </a:xfrm>
          <a:prstGeom prst="rect">
            <a:avLst/>
          </a:prstGeom>
          <a:gradFill>
            <a:gsLst>
              <a:gs pos="66000">
                <a:schemeClr val="accent3"/>
              </a:gs>
              <a:gs pos="33000">
                <a:schemeClr val="accent2"/>
              </a:gs>
              <a:gs pos="0">
                <a:schemeClr val="accent1"/>
              </a:gs>
              <a:gs pos="96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latin typeface="+mn-lt"/>
              <a:cs typeface="Arial" pitchFamily="34" charset="0"/>
            </a:endParaRPr>
          </a:p>
        </p:txBody>
      </p:sp>
      <p:sp>
        <p:nvSpPr>
          <p:cNvPr id="19" name="Text Placeholder 9">
            <a:extLst>
              <a:ext uri="{FF2B5EF4-FFF2-40B4-BE49-F238E27FC236}">
                <a16:creationId xmlns:a16="http://schemas.microsoft.com/office/drawing/2014/main" id="{8FFDD507-9677-45A5-88E2-496510E5A49D}"/>
              </a:ext>
            </a:extLst>
          </p:cNvPr>
          <p:cNvSpPr>
            <a:spLocks noGrp="1"/>
          </p:cNvSpPr>
          <p:nvPr>
            <p:ph type="body" sz="quarter" idx="15"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17309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CB7E376F-0253-46E6-902C-2CA1892242CD}"/>
              </a:ext>
            </a:extLst>
          </p:cNvPr>
          <p:cNvSpPr>
            <a:spLocks noGrp="1"/>
          </p:cNvSpPr>
          <p:nvPr>
            <p:ph type="pic" sz="quarter" idx="11" hasCustomPrompt="1"/>
          </p:nvPr>
        </p:nvSpPr>
        <p:spPr>
          <a:xfrm>
            <a:off x="0" y="2"/>
            <a:ext cx="9144002" cy="2820255"/>
          </a:xfrm>
          <a:prstGeom prst="rect">
            <a:avLst/>
          </a:pr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960175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Image slide layou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8B8CAF3-9328-4AEF-8C03-A4E21A15B3DF}"/>
              </a:ext>
            </a:extLst>
          </p:cNvPr>
          <p:cNvSpPr>
            <a:spLocks noGrp="1"/>
          </p:cNvSpPr>
          <p:nvPr>
            <p:ph type="pic" sz="quarter" idx="14" hasCustomPrompt="1"/>
          </p:nvPr>
        </p:nvSpPr>
        <p:spPr>
          <a:xfrm>
            <a:off x="611255" y="423035"/>
            <a:ext cx="4968014" cy="4297432"/>
          </a:xfrm>
          <a:custGeom>
            <a:avLst/>
            <a:gdLst>
              <a:gd name="connsiteX0" fmla="*/ 1832943 w 6624018"/>
              <a:gd name="connsiteY0" fmla="*/ 4748834 h 5729909"/>
              <a:gd name="connsiteX1" fmla="*/ 6624018 w 6624018"/>
              <a:gd name="connsiteY1" fmla="*/ 4748834 h 5729909"/>
              <a:gd name="connsiteX2" fmla="*/ 6624018 w 6624018"/>
              <a:gd name="connsiteY2" fmla="*/ 5729909 h 5729909"/>
              <a:gd name="connsiteX3" fmla="*/ 1832943 w 6624018"/>
              <a:gd name="connsiteY3" fmla="*/ 5729909 h 5729909"/>
              <a:gd name="connsiteX4" fmla="*/ 1841224 w 6624018"/>
              <a:gd name="connsiteY4" fmla="*/ 2822714 h 5729909"/>
              <a:gd name="connsiteX5" fmla="*/ 3091438 w 6624018"/>
              <a:gd name="connsiteY5" fmla="*/ 2822714 h 5729909"/>
              <a:gd name="connsiteX6" fmla="*/ 3091438 w 6624018"/>
              <a:gd name="connsiteY6" fmla="*/ 4611758 h 5729909"/>
              <a:gd name="connsiteX7" fmla="*/ 1841224 w 6624018"/>
              <a:gd name="connsiteY7" fmla="*/ 4611758 h 5729909"/>
              <a:gd name="connsiteX8" fmla="*/ 0 w 6624018"/>
              <a:gd name="connsiteY8" fmla="*/ 2822714 h 5729909"/>
              <a:gd name="connsiteX9" fmla="*/ 1690847 w 6624018"/>
              <a:gd name="connsiteY9" fmla="*/ 2822714 h 5729909"/>
              <a:gd name="connsiteX10" fmla="*/ 1690847 w 6624018"/>
              <a:gd name="connsiteY10" fmla="*/ 4949686 h 5729909"/>
              <a:gd name="connsiteX11" fmla="*/ 0 w 6624018"/>
              <a:gd name="connsiteY11" fmla="*/ 4949686 h 5729909"/>
              <a:gd name="connsiteX12" fmla="*/ 3241814 w 6624018"/>
              <a:gd name="connsiteY12" fmla="*/ 1928192 h 5729909"/>
              <a:gd name="connsiteX13" fmla="*/ 6042992 w 6624018"/>
              <a:gd name="connsiteY13" fmla="*/ 1928192 h 5729909"/>
              <a:gd name="connsiteX14" fmla="*/ 6042992 w 6624018"/>
              <a:gd name="connsiteY14" fmla="*/ 4611758 h 5729909"/>
              <a:gd name="connsiteX15" fmla="*/ 3241814 w 6624018"/>
              <a:gd name="connsiteY15" fmla="*/ 4611758 h 5729909"/>
              <a:gd name="connsiteX16" fmla="*/ 290259 w 6624018"/>
              <a:gd name="connsiteY16" fmla="*/ 894522 h 5729909"/>
              <a:gd name="connsiteX17" fmla="*/ 3091436 w 6624018"/>
              <a:gd name="connsiteY17" fmla="*/ 894522 h 5729909"/>
              <a:gd name="connsiteX18" fmla="*/ 3091436 w 6624018"/>
              <a:gd name="connsiteY18" fmla="*/ 2683566 h 5729909"/>
              <a:gd name="connsiteX19" fmla="*/ 290259 w 6624018"/>
              <a:gd name="connsiteY19" fmla="*/ 2683566 h 5729909"/>
              <a:gd name="connsiteX20" fmla="*/ 3241813 w 6624018"/>
              <a:gd name="connsiteY20" fmla="*/ 0 h 5729909"/>
              <a:gd name="connsiteX21" fmla="*/ 4979872 w 6624018"/>
              <a:gd name="connsiteY21" fmla="*/ 0 h 5729909"/>
              <a:gd name="connsiteX22" fmla="*/ 4979872 w 6624018"/>
              <a:gd name="connsiteY22" fmla="*/ 1789044 h 5729909"/>
              <a:gd name="connsiteX23" fmla="*/ 3241813 w 6624018"/>
              <a:gd name="connsiteY23" fmla="*/ 1789044 h 572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24018" h="5729909">
                <a:moveTo>
                  <a:pt x="1832943" y="4748834"/>
                </a:moveTo>
                <a:lnTo>
                  <a:pt x="6624018" y="4748834"/>
                </a:lnTo>
                <a:lnTo>
                  <a:pt x="6624018" y="5729909"/>
                </a:lnTo>
                <a:lnTo>
                  <a:pt x="1832943" y="5729909"/>
                </a:lnTo>
                <a:close/>
                <a:moveTo>
                  <a:pt x="1841224" y="2822714"/>
                </a:moveTo>
                <a:lnTo>
                  <a:pt x="3091438" y="2822714"/>
                </a:lnTo>
                <a:lnTo>
                  <a:pt x="3091438" y="4611758"/>
                </a:lnTo>
                <a:lnTo>
                  <a:pt x="1841224" y="4611758"/>
                </a:lnTo>
                <a:close/>
                <a:moveTo>
                  <a:pt x="0" y="2822714"/>
                </a:moveTo>
                <a:lnTo>
                  <a:pt x="1690847" y="2822714"/>
                </a:lnTo>
                <a:lnTo>
                  <a:pt x="1690847" y="4949686"/>
                </a:lnTo>
                <a:lnTo>
                  <a:pt x="0" y="4949686"/>
                </a:lnTo>
                <a:close/>
                <a:moveTo>
                  <a:pt x="3241814" y="1928192"/>
                </a:moveTo>
                <a:lnTo>
                  <a:pt x="6042992" y="1928192"/>
                </a:lnTo>
                <a:lnTo>
                  <a:pt x="6042992" y="4611758"/>
                </a:lnTo>
                <a:lnTo>
                  <a:pt x="3241814" y="4611758"/>
                </a:lnTo>
                <a:close/>
                <a:moveTo>
                  <a:pt x="290259" y="894522"/>
                </a:moveTo>
                <a:lnTo>
                  <a:pt x="3091436" y="894522"/>
                </a:lnTo>
                <a:lnTo>
                  <a:pt x="3091436" y="2683566"/>
                </a:lnTo>
                <a:lnTo>
                  <a:pt x="290259" y="2683566"/>
                </a:lnTo>
                <a:close/>
                <a:moveTo>
                  <a:pt x="3241813" y="0"/>
                </a:moveTo>
                <a:lnTo>
                  <a:pt x="4979872" y="0"/>
                </a:lnTo>
                <a:lnTo>
                  <a:pt x="4979872" y="1789044"/>
                </a:lnTo>
                <a:lnTo>
                  <a:pt x="3241813" y="1789044"/>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lang="ko-KR" altLang="en-US" sz="1350">
                <a:solidFill>
                  <a:schemeClr val="tx1">
                    <a:lumMod val="75000"/>
                    <a:lumOff val="25000"/>
                  </a:schemeClr>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ko-KR" dirty="0"/>
              <a:t>Place Your Picture Here Send To Back</a:t>
            </a:r>
            <a:endParaRPr lang="ko-KR" altLang="en-US" dirty="0"/>
          </a:p>
        </p:txBody>
      </p:sp>
    </p:spTree>
    <p:extLst>
      <p:ext uri="{BB962C8B-B14F-4D97-AF65-F5344CB8AC3E}">
        <p14:creationId xmlns:p14="http://schemas.microsoft.com/office/powerpoint/2010/main" val="3136962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bullets and picture large">
    <p:bg>
      <p:bgPr>
        <a:solidFill>
          <a:srgbClr val="FFFFFF"/>
        </a:solidFill>
        <a:effectLst/>
      </p:bgPr>
    </p:bg>
    <p:spTree>
      <p:nvGrpSpPr>
        <p:cNvPr id="1" name=""/>
        <p:cNvGrpSpPr/>
        <p:nvPr/>
      </p:nvGrpSpPr>
      <p:grpSpPr>
        <a:xfrm>
          <a:off x="0" y="0"/>
          <a:ext cx="0" cy="0"/>
          <a:chOff x="0" y="0"/>
          <a:chExt cx="0" cy="0"/>
        </a:xfrm>
      </p:grpSpPr>
      <p:pic>
        <p:nvPicPr>
          <p:cNvPr id="118" name="Picture 7" descr="Picture 7"/>
          <p:cNvPicPr>
            <a:picLocks noChangeAspect="1"/>
          </p:cNvPicPr>
          <p:nvPr/>
        </p:nvPicPr>
        <p:blipFill>
          <a:blip r:embed="rId2"/>
          <a:stretch>
            <a:fillRect/>
          </a:stretch>
        </p:blipFill>
        <p:spPr>
          <a:xfrm>
            <a:off x="8280000" y="215999"/>
            <a:ext cx="647701" cy="647701"/>
          </a:xfrm>
          <a:prstGeom prst="rect">
            <a:avLst/>
          </a:prstGeom>
          <a:ln w="12700">
            <a:miter lim="400000"/>
          </a:ln>
        </p:spPr>
      </p:pic>
      <p:sp>
        <p:nvSpPr>
          <p:cNvPr id="119" name="Title Text"/>
          <p:cNvSpPr txBox="1">
            <a:spLocks noGrp="1"/>
          </p:cNvSpPr>
          <p:nvPr>
            <p:ph type="title"/>
          </p:nvPr>
        </p:nvSpPr>
        <p:spPr>
          <a:xfrm>
            <a:off x="215999" y="144000"/>
            <a:ext cx="4104989" cy="576001"/>
          </a:xfrm>
          <a:prstGeom prst="rect">
            <a:avLst/>
          </a:prstGeom>
        </p:spPr>
        <p:txBody>
          <a:bodyPr>
            <a:normAutofit/>
          </a:bodyPr>
          <a:lstStyle/>
          <a:p>
            <a:r>
              <a:t>Title Text</a:t>
            </a:r>
          </a:p>
        </p:txBody>
      </p:sp>
      <p:sp>
        <p:nvSpPr>
          <p:cNvPr id="120" name="Body Level One…"/>
          <p:cNvSpPr txBox="1">
            <a:spLocks noGrp="1"/>
          </p:cNvSpPr>
          <p:nvPr>
            <p:ph type="body" sz="half" idx="1"/>
          </p:nvPr>
        </p:nvSpPr>
        <p:spPr>
          <a:xfrm>
            <a:off x="215999" y="971999"/>
            <a:ext cx="4104989" cy="356414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8801000" y="4824000"/>
            <a:ext cx="127001" cy="127001"/>
          </a:xfrm>
          <a:prstGeom prst="rect">
            <a:avLst/>
          </a:prstGeom>
        </p:spPr>
        <p:txBody>
          <a:bodyPr/>
          <a:lstStyle/>
          <a:p>
            <a:fld id="{86CB4B4D-7CA3-9044-876B-883B54F8677D}" type="slidenum">
              <a:t>‹#›</a:t>
            </a:fld>
            <a:endParaRPr/>
          </a:p>
        </p:txBody>
      </p:sp>
      <p:sp>
        <p:nvSpPr>
          <p:cNvPr id="122" name="Picture Placeholder 2"/>
          <p:cNvSpPr>
            <a:spLocks noGrp="1"/>
          </p:cNvSpPr>
          <p:nvPr>
            <p:ph type="pic" idx="21"/>
          </p:nvPr>
        </p:nvSpPr>
        <p:spPr>
          <a:xfrm>
            <a:off x="4571998" y="215999"/>
            <a:ext cx="4356002" cy="4712401"/>
          </a:xfrm>
          <a:prstGeom prst="rect">
            <a:avLst/>
          </a:prstGeom>
        </p:spPr>
        <p:txBody>
          <a:bodyPr lIns="91439" tIns="45719" rIns="91439" bIns="45719"/>
          <a:lstStyle/>
          <a:p>
            <a:endParaRPr/>
          </a:p>
        </p:txBody>
      </p:sp>
      <p:sp>
        <p:nvSpPr>
          <p:cNvPr id="123" name="Text Placeholder 3"/>
          <p:cNvSpPr>
            <a:spLocks noGrp="1"/>
          </p:cNvSpPr>
          <p:nvPr>
            <p:ph type="body" sz="quarter" idx="22" hasCustomPrompt="1"/>
          </p:nvPr>
        </p:nvSpPr>
        <p:spPr>
          <a:xfrm>
            <a:off x="8280000" y="215099"/>
            <a:ext cx="648001" cy="648002"/>
          </a:xfrm>
          <a:prstGeom prst="rect">
            <a:avLst/>
          </a:prstGeom>
          <a:blipFill>
            <a:blip r:embed="rId2"/>
            <a:stretch>
              <a:fillRect/>
            </a:stretch>
          </a:blipFill>
        </p:spPr>
        <p:txBody>
          <a:bodyPr anchor="ctr">
            <a:normAutofit/>
          </a:bodyPr>
          <a:lstStyle>
            <a:lvl1pPr marL="0" indent="0" algn="ctr">
              <a:buSzTx/>
              <a:buFontTx/>
              <a:buNone/>
              <a:defRPr sz="1400"/>
            </a:lvl1pPr>
          </a:lstStyle>
          <a:p>
            <a:r>
              <a:t> </a:t>
            </a:r>
          </a:p>
        </p:txBody>
      </p:sp>
      <p:sp>
        <p:nvSpPr>
          <p:cNvPr id="124" name="Text Placeholder 3"/>
          <p:cNvSpPr>
            <a:spLocks noGrp="1"/>
          </p:cNvSpPr>
          <p:nvPr>
            <p:ph type="body" sz="half" idx="23" hasCustomPrompt="1"/>
          </p:nvPr>
        </p:nvSpPr>
        <p:spPr>
          <a:xfrm>
            <a:off x="4571996" y="2761861"/>
            <a:ext cx="4356001" cy="2165640"/>
          </a:xfrm>
          <a:prstGeom prst="rect">
            <a:avLst/>
          </a:prstGeom>
          <a:gradFill>
            <a:gsLst>
              <a:gs pos="0">
                <a:srgbClr val="FFFF80">
                  <a:alpha val="0"/>
                </a:srgbClr>
              </a:gs>
              <a:gs pos="100000">
                <a:srgbClr val="FFFF80"/>
              </a:gs>
            </a:gsLst>
            <a:lin ang="5400000"/>
          </a:gradFill>
        </p:spPr>
        <p:txBody>
          <a:bodyPr>
            <a:normAutofit/>
          </a:bodyPr>
          <a:lstStyle>
            <a:lvl1pPr marL="0" indent="0">
              <a:buSzTx/>
              <a:buFontTx/>
              <a:buNone/>
            </a:lvl1pPr>
          </a:lstStyle>
          <a:p>
            <a:r>
              <a:t> </a:t>
            </a:r>
          </a:p>
        </p:txBody>
      </p:sp>
      <p:sp>
        <p:nvSpPr>
          <p:cNvPr id="125" name="TextBox 9"/>
          <p:cNvSpPr txBox="1"/>
          <p:nvPr/>
        </p:nvSpPr>
        <p:spPr>
          <a:xfrm>
            <a:off x="0" y="-380003"/>
            <a:ext cx="432000" cy="249228"/>
          </a:xfrm>
          <a:prstGeom prst="rect">
            <a:avLst/>
          </a:prstGeom>
          <a:solidFill>
            <a:schemeClr val="accent2"/>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8</a:t>
            </a:r>
          </a:p>
        </p:txBody>
      </p:sp>
      <p:sp>
        <p:nvSpPr>
          <p:cNvPr id="126" name="TextBox 11"/>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Title, bullets and picture large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Text and Chart">
    <p:bg>
      <p:bgPr>
        <a:solidFill>
          <a:srgbClr val="FFFFFF"/>
        </a:solidFill>
        <a:effectLst/>
      </p:bgPr>
    </p:bg>
    <p:spTree>
      <p:nvGrpSpPr>
        <p:cNvPr id="1" name=""/>
        <p:cNvGrpSpPr/>
        <p:nvPr/>
      </p:nvGrpSpPr>
      <p:grpSpPr>
        <a:xfrm>
          <a:off x="0" y="0"/>
          <a:ext cx="0" cy="0"/>
          <a:chOff x="0" y="0"/>
          <a:chExt cx="0" cy="0"/>
        </a:xfrm>
      </p:grpSpPr>
      <p:pic>
        <p:nvPicPr>
          <p:cNvPr id="173" name="Picture 7" descr="Picture 7"/>
          <p:cNvPicPr>
            <a:picLocks noChangeAspect="1"/>
          </p:cNvPicPr>
          <p:nvPr/>
        </p:nvPicPr>
        <p:blipFill>
          <a:blip r:embed="rId2"/>
          <a:stretch>
            <a:fillRect/>
          </a:stretch>
        </p:blipFill>
        <p:spPr>
          <a:xfrm>
            <a:off x="8280000" y="215999"/>
            <a:ext cx="647701" cy="647701"/>
          </a:xfrm>
          <a:prstGeom prst="rect">
            <a:avLst/>
          </a:prstGeom>
          <a:ln w="12700">
            <a:miter lim="400000"/>
          </a:ln>
        </p:spPr>
      </p:pic>
      <p:sp>
        <p:nvSpPr>
          <p:cNvPr id="174" name="Title Text"/>
          <p:cNvSpPr txBox="1">
            <a:spLocks noGrp="1"/>
          </p:cNvSpPr>
          <p:nvPr>
            <p:ph type="title"/>
          </p:nvPr>
        </p:nvSpPr>
        <p:spPr>
          <a:xfrm>
            <a:off x="215999" y="144000"/>
            <a:ext cx="4104989" cy="576001"/>
          </a:xfrm>
          <a:prstGeom prst="rect">
            <a:avLst/>
          </a:prstGeom>
        </p:spPr>
        <p:txBody>
          <a:bodyPr>
            <a:normAutofit/>
          </a:bodyPr>
          <a:lstStyle/>
          <a:p>
            <a:r>
              <a:t>Title Text</a:t>
            </a:r>
          </a:p>
        </p:txBody>
      </p:sp>
      <p:sp>
        <p:nvSpPr>
          <p:cNvPr id="175" name="Body Level One…"/>
          <p:cNvSpPr txBox="1">
            <a:spLocks noGrp="1"/>
          </p:cNvSpPr>
          <p:nvPr>
            <p:ph type="body" sz="half" idx="1"/>
          </p:nvPr>
        </p:nvSpPr>
        <p:spPr>
          <a:xfrm>
            <a:off x="215999" y="971999"/>
            <a:ext cx="4104989" cy="356414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76" name="Slide Number"/>
          <p:cNvSpPr txBox="1">
            <a:spLocks noGrp="1"/>
          </p:cNvSpPr>
          <p:nvPr>
            <p:ph type="sldNum" sz="quarter" idx="2"/>
          </p:nvPr>
        </p:nvSpPr>
        <p:spPr>
          <a:xfrm>
            <a:off x="8801000" y="4824000"/>
            <a:ext cx="127001" cy="127001"/>
          </a:xfrm>
          <a:prstGeom prst="rect">
            <a:avLst/>
          </a:prstGeom>
        </p:spPr>
        <p:txBody>
          <a:bodyPr/>
          <a:lstStyle/>
          <a:p>
            <a:fld id="{86CB4B4D-7CA3-9044-876B-883B54F8677D}" type="slidenum">
              <a:t>‹#›</a:t>
            </a:fld>
            <a:endParaRPr/>
          </a:p>
        </p:txBody>
      </p:sp>
      <p:sp>
        <p:nvSpPr>
          <p:cNvPr id="177" name="TextBox 7"/>
          <p:cNvSpPr txBox="1"/>
          <p:nvPr/>
        </p:nvSpPr>
        <p:spPr>
          <a:xfrm>
            <a:off x="0" y="-380003"/>
            <a:ext cx="432000" cy="249228"/>
          </a:xfrm>
          <a:prstGeom prst="rect">
            <a:avLst/>
          </a:prstGeom>
          <a:solidFill>
            <a:schemeClr val="accent2"/>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12</a:t>
            </a:r>
          </a:p>
        </p:txBody>
      </p:sp>
      <p:sp>
        <p:nvSpPr>
          <p:cNvPr id="178" name="TextBox 8"/>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Title, text and chart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50" name="Picture 7" descr="Picture 7"/>
          <p:cNvPicPr>
            <a:picLocks noChangeAspect="1"/>
          </p:cNvPicPr>
          <p:nvPr/>
        </p:nvPicPr>
        <p:blipFill>
          <a:blip r:embed="rId3"/>
          <a:stretch>
            <a:fillRect/>
          </a:stretch>
        </p:blipFill>
        <p:spPr>
          <a:xfrm>
            <a:off x="8280000" y="215999"/>
            <a:ext cx="647701" cy="647701"/>
          </a:xfrm>
          <a:prstGeom prst="rect">
            <a:avLst/>
          </a:prstGeom>
          <a:ln w="12700">
            <a:miter lim="400000"/>
          </a:ln>
        </p:spPr>
      </p:pic>
      <p:sp>
        <p:nvSpPr>
          <p:cNvPr id="251" name="Title Text"/>
          <p:cNvSpPr txBox="1">
            <a:spLocks noGrp="1"/>
          </p:cNvSpPr>
          <p:nvPr>
            <p:ph type="title"/>
          </p:nvPr>
        </p:nvSpPr>
        <p:spPr>
          <a:xfrm>
            <a:off x="1331999" y="1584000"/>
            <a:ext cx="6480001" cy="1440001"/>
          </a:xfrm>
          <a:prstGeom prst="rect">
            <a:avLst/>
          </a:prstGeom>
        </p:spPr>
        <p:txBody>
          <a:bodyPr anchor="b">
            <a:normAutofit/>
          </a:bodyPr>
          <a:lstStyle>
            <a:lvl1pPr algn="ctr">
              <a:defRPr sz="1900"/>
            </a:lvl1pPr>
          </a:lstStyle>
          <a:p>
            <a:r>
              <a:t>Title Text</a:t>
            </a:r>
          </a:p>
        </p:txBody>
      </p:sp>
      <p:sp>
        <p:nvSpPr>
          <p:cNvPr id="252" name="Picture Placeholder 2"/>
          <p:cNvSpPr>
            <a:spLocks noGrp="1"/>
          </p:cNvSpPr>
          <p:nvPr>
            <p:ph type="pic" sz="quarter" idx="21"/>
          </p:nvPr>
        </p:nvSpPr>
        <p:spPr>
          <a:xfrm>
            <a:off x="2966196" y="3185999"/>
            <a:ext cx="324001" cy="324001"/>
          </a:xfrm>
          <a:prstGeom prst="rect">
            <a:avLst/>
          </a:prstGeom>
        </p:spPr>
        <p:txBody>
          <a:bodyPr lIns="91439" tIns="45719" rIns="91439" bIns="45719"/>
          <a:lstStyle/>
          <a:p>
            <a:endParaRPr/>
          </a:p>
        </p:txBody>
      </p:sp>
      <p:sp>
        <p:nvSpPr>
          <p:cNvPr id="253" name="Body Level One…"/>
          <p:cNvSpPr txBox="1">
            <a:spLocks noGrp="1"/>
          </p:cNvSpPr>
          <p:nvPr>
            <p:ph type="body" sz="quarter" idx="1"/>
          </p:nvPr>
        </p:nvSpPr>
        <p:spPr>
          <a:xfrm>
            <a:off x="3420000" y="3239999"/>
            <a:ext cx="3960001" cy="252001"/>
          </a:xfrm>
          <a:prstGeom prst="rect">
            <a:avLst/>
          </a:prstGeom>
        </p:spPr>
        <p:txBody>
          <a:bodyPr>
            <a:normAutofit/>
          </a:bodyPr>
          <a:lstStyle>
            <a:lvl1pPr marL="0" indent="0">
              <a:buSzTx/>
              <a:buFontTx/>
              <a:buNone/>
              <a:defRPr sz="1200"/>
            </a:lvl1pPr>
            <a:lvl2pPr marL="0" indent="342900">
              <a:buSzTx/>
              <a:buFontTx/>
              <a:buNone/>
              <a:defRPr sz="1200"/>
            </a:lvl2pPr>
            <a:lvl3pPr marL="0" indent="685800">
              <a:buSzTx/>
              <a:buFontTx/>
              <a:buNone/>
              <a:defRPr sz="1200"/>
            </a:lvl3pPr>
            <a:lvl4pPr marL="0" indent="1028700">
              <a:buSzTx/>
              <a:buFontTx/>
              <a:buNone/>
              <a:defRPr sz="1200"/>
            </a:lvl4pPr>
            <a:lvl5pPr marL="0" indent="1371600">
              <a:buSzTx/>
              <a:buFontTx/>
              <a:buNone/>
              <a:defRPr sz="1200"/>
            </a:lvl5pPr>
          </a:lstStyle>
          <a:p>
            <a:r>
              <a:t>Body Level One</a:t>
            </a:r>
          </a:p>
          <a:p>
            <a:pPr lvl="1"/>
            <a:r>
              <a:t>Body Level Two</a:t>
            </a:r>
          </a:p>
          <a:p>
            <a:pPr lvl="2"/>
            <a:r>
              <a:t>Body Level Three</a:t>
            </a:r>
          </a:p>
          <a:p>
            <a:pPr lvl="3"/>
            <a:r>
              <a:t>Body Level Four</a:t>
            </a:r>
          </a:p>
          <a:p>
            <a:pPr lvl="4"/>
            <a:r>
              <a:t>Body Level Five</a:t>
            </a:r>
          </a:p>
        </p:txBody>
      </p:sp>
      <p:sp>
        <p:nvSpPr>
          <p:cNvPr id="254" name="Slide Number"/>
          <p:cNvSpPr txBox="1">
            <a:spLocks noGrp="1"/>
          </p:cNvSpPr>
          <p:nvPr>
            <p:ph type="sldNum" sz="quarter" idx="2"/>
          </p:nvPr>
        </p:nvSpPr>
        <p:spPr>
          <a:xfrm>
            <a:off x="8801000" y="4824000"/>
            <a:ext cx="127001" cy="127001"/>
          </a:xfrm>
          <a:prstGeom prst="rect">
            <a:avLst/>
          </a:prstGeom>
        </p:spPr>
        <p:txBody>
          <a:bodyPr/>
          <a:lstStyle/>
          <a:p>
            <a:fld id="{86CB4B4D-7CA3-9044-876B-883B54F8677D}" type="slidenum">
              <a:t>‹#›</a:t>
            </a:fld>
            <a:endParaRPr/>
          </a:p>
        </p:txBody>
      </p:sp>
      <p:sp>
        <p:nvSpPr>
          <p:cNvPr id="255" name="TextBox 7"/>
          <p:cNvSpPr txBox="1"/>
          <p:nvPr/>
        </p:nvSpPr>
        <p:spPr>
          <a:xfrm>
            <a:off x="0" y="-380003"/>
            <a:ext cx="432000" cy="249228"/>
          </a:xfrm>
          <a:prstGeom prst="rect">
            <a:avLst/>
          </a:prstGeom>
          <a:solidFill>
            <a:schemeClr val="accent2"/>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16</a:t>
            </a:r>
          </a:p>
        </p:txBody>
      </p:sp>
      <p:sp>
        <p:nvSpPr>
          <p:cNvPr id="256" name="TextBox 8"/>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Quote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En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09" name="Picture 7" descr="Picture 7"/>
          <p:cNvPicPr>
            <a:picLocks noChangeAspect="1"/>
          </p:cNvPicPr>
          <p:nvPr/>
        </p:nvPicPr>
        <p:blipFill>
          <a:blip r:embed="rId3"/>
          <a:stretch>
            <a:fillRect/>
          </a:stretch>
        </p:blipFill>
        <p:spPr>
          <a:xfrm>
            <a:off x="8280000" y="215999"/>
            <a:ext cx="647701" cy="647701"/>
          </a:xfrm>
          <a:prstGeom prst="rect">
            <a:avLst/>
          </a:prstGeom>
          <a:ln w="12700">
            <a:miter lim="400000"/>
          </a:ln>
        </p:spPr>
      </p:pic>
      <p:sp>
        <p:nvSpPr>
          <p:cNvPr id="310" name="Title Text"/>
          <p:cNvSpPr txBox="1">
            <a:spLocks noGrp="1"/>
          </p:cNvSpPr>
          <p:nvPr>
            <p:ph type="title"/>
          </p:nvPr>
        </p:nvSpPr>
        <p:spPr>
          <a:xfrm>
            <a:off x="216001" y="144000"/>
            <a:ext cx="6480000" cy="1656001"/>
          </a:xfrm>
          <a:prstGeom prst="rect">
            <a:avLst/>
          </a:prstGeom>
        </p:spPr>
        <p:txBody>
          <a:bodyPr>
            <a:normAutofit/>
          </a:bodyPr>
          <a:lstStyle/>
          <a:p>
            <a:r>
              <a:t>Title Text</a:t>
            </a:r>
          </a:p>
        </p:txBody>
      </p:sp>
      <p:sp>
        <p:nvSpPr>
          <p:cNvPr id="311" name="Body Level One…"/>
          <p:cNvSpPr txBox="1">
            <a:spLocks noGrp="1"/>
          </p:cNvSpPr>
          <p:nvPr>
            <p:ph type="body" sz="quarter" idx="1"/>
          </p:nvPr>
        </p:nvSpPr>
        <p:spPr>
          <a:xfrm>
            <a:off x="215999" y="2016000"/>
            <a:ext cx="2949179" cy="718235"/>
          </a:xfrm>
          <a:prstGeom prst="rect">
            <a:avLst/>
          </a:prstGeom>
          <a:ln w="6350">
            <a:solidFill>
              <a:srgbClr val="000000"/>
            </a:solidFill>
            <a:round/>
          </a:ln>
        </p:spPr>
        <p:txBody>
          <a:bodyPr anchor="ctr">
            <a:normAutofit/>
          </a:bodyPr>
          <a:lstStyle>
            <a:lvl1pPr marL="0" indent="0" algn="ctr">
              <a:buSzTx/>
              <a:buFontTx/>
              <a:buNone/>
              <a:defRPr sz="1400"/>
            </a:lvl1pPr>
            <a:lvl2pPr marL="0" indent="342900" algn="ctr">
              <a:buSzTx/>
              <a:buFontTx/>
              <a:buNone/>
              <a:defRPr sz="1400"/>
            </a:lvl2pPr>
            <a:lvl3pPr marL="0" indent="685800" algn="ctr">
              <a:buSzTx/>
              <a:buFontTx/>
              <a:buNone/>
              <a:defRPr sz="1400"/>
            </a:lvl3pPr>
            <a:lvl4pPr marL="0" indent="1028700" algn="ctr">
              <a:buSzTx/>
              <a:buFontTx/>
              <a:buNone/>
              <a:defRPr sz="1400"/>
            </a:lvl4pPr>
            <a:lvl5pPr marL="0" indent="1371600" algn="ctr">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312" name="TextBox 3"/>
          <p:cNvSpPr txBox="1"/>
          <p:nvPr/>
        </p:nvSpPr>
        <p:spPr>
          <a:xfrm>
            <a:off x="0" y="-380003"/>
            <a:ext cx="432000" cy="249228"/>
          </a:xfrm>
          <a:prstGeom prst="rect">
            <a:avLst/>
          </a:prstGeom>
          <a:solidFill>
            <a:schemeClr val="accent2"/>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21</a:t>
            </a:r>
          </a:p>
        </p:txBody>
      </p:sp>
      <p:sp>
        <p:nvSpPr>
          <p:cNvPr id="313" name="TextBox 4"/>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End</a:t>
            </a:r>
          </a:p>
        </p:txBody>
      </p:sp>
      <p:sp>
        <p:nvSpPr>
          <p:cNvPr id="3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Big 5">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69" name="Picture 7" descr="Picture 7"/>
          <p:cNvPicPr>
            <a:picLocks noChangeAspect="1"/>
          </p:cNvPicPr>
          <p:nvPr/>
        </p:nvPicPr>
        <p:blipFill>
          <a:blip r:embed="rId3"/>
          <a:stretch>
            <a:fillRect/>
          </a:stretch>
        </p:blipFill>
        <p:spPr>
          <a:xfrm>
            <a:off x="8280000" y="215999"/>
            <a:ext cx="647701" cy="647701"/>
          </a:xfrm>
          <a:prstGeom prst="rect">
            <a:avLst/>
          </a:prstGeom>
          <a:ln w="12700">
            <a:miter lim="400000"/>
          </a:ln>
        </p:spPr>
      </p:pic>
      <p:sp>
        <p:nvSpPr>
          <p:cNvPr id="370" name="Title Text"/>
          <p:cNvSpPr txBox="1">
            <a:spLocks noGrp="1"/>
          </p:cNvSpPr>
          <p:nvPr>
            <p:ph type="title"/>
          </p:nvPr>
        </p:nvSpPr>
        <p:spPr>
          <a:xfrm>
            <a:off x="216001" y="107999"/>
            <a:ext cx="6480000" cy="1692002"/>
          </a:xfrm>
          <a:prstGeom prst="rect">
            <a:avLst/>
          </a:prstGeom>
        </p:spPr>
        <p:txBody>
          <a:bodyPr>
            <a:normAutofit/>
          </a:bodyPr>
          <a:lstStyle>
            <a:lvl1pPr>
              <a:defRPr sz="5800"/>
            </a:lvl1pPr>
          </a:lstStyle>
          <a:p>
            <a:r>
              <a:t>Title Text</a:t>
            </a:r>
          </a:p>
        </p:txBody>
      </p:sp>
      <p:sp>
        <p:nvSpPr>
          <p:cNvPr id="371" name="Body Level One…"/>
          <p:cNvSpPr txBox="1">
            <a:spLocks noGrp="1"/>
          </p:cNvSpPr>
          <p:nvPr>
            <p:ph type="body" sz="quarter" idx="1"/>
          </p:nvPr>
        </p:nvSpPr>
        <p:spPr>
          <a:xfrm>
            <a:off x="216001" y="1799999"/>
            <a:ext cx="6480000" cy="324001"/>
          </a:xfrm>
          <a:prstGeom prst="rect">
            <a:avLst/>
          </a:prstGeom>
        </p:spPr>
        <p:txBody>
          <a:bodyPr>
            <a:normAutofit/>
          </a:bodyPr>
          <a:lstStyle>
            <a:lvl1pPr marL="0" indent="0">
              <a:lnSpc>
                <a:spcPct val="110000"/>
              </a:lnSpc>
              <a:buSzTx/>
              <a:buFontTx/>
              <a:buNone/>
              <a:defRPr sz="1600"/>
            </a:lvl1pPr>
            <a:lvl2pPr marL="0" indent="342900">
              <a:lnSpc>
                <a:spcPct val="110000"/>
              </a:lnSpc>
              <a:buSzTx/>
              <a:buFontTx/>
              <a:buNone/>
              <a:defRPr sz="1600"/>
            </a:lvl2pPr>
            <a:lvl3pPr marL="0" indent="685800">
              <a:lnSpc>
                <a:spcPct val="110000"/>
              </a:lnSpc>
              <a:buSzTx/>
              <a:buFontTx/>
              <a:buNone/>
              <a:defRPr sz="1600"/>
            </a:lvl3pPr>
            <a:lvl4pPr marL="0" indent="1028700">
              <a:lnSpc>
                <a:spcPct val="110000"/>
              </a:lnSpc>
              <a:buSzTx/>
              <a:buFontTx/>
              <a:buNone/>
              <a:defRPr sz="1600"/>
            </a:lvl4pPr>
            <a:lvl5pPr marL="0" indent="1371600">
              <a:lnSpc>
                <a:spcPct val="110000"/>
              </a:lnSpc>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372" name="TextBox 3"/>
          <p:cNvSpPr txBox="1"/>
          <p:nvPr/>
        </p:nvSpPr>
        <p:spPr>
          <a:xfrm>
            <a:off x="0" y="-380003"/>
            <a:ext cx="432000" cy="249228"/>
          </a:xfrm>
          <a:prstGeom prst="rect">
            <a:avLst/>
          </a:prstGeom>
          <a:solidFill>
            <a:schemeClr val="accent2"/>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26</a:t>
            </a:r>
          </a:p>
        </p:txBody>
      </p:sp>
      <p:sp>
        <p:nvSpPr>
          <p:cNvPr id="373" name="TextBox 4"/>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Title Big 5</a:t>
            </a:r>
          </a:p>
        </p:txBody>
      </p:sp>
      <p:sp>
        <p:nvSpPr>
          <p:cNvPr id="3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Small 1">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81" name="Picture 7" descr="Picture 7"/>
          <p:cNvPicPr>
            <a:picLocks noChangeAspect="1"/>
          </p:cNvPicPr>
          <p:nvPr/>
        </p:nvPicPr>
        <p:blipFill>
          <a:blip r:embed="rId3"/>
          <a:stretch>
            <a:fillRect/>
          </a:stretch>
        </p:blipFill>
        <p:spPr>
          <a:xfrm>
            <a:off x="8280000" y="215999"/>
            <a:ext cx="647701" cy="647701"/>
          </a:xfrm>
          <a:prstGeom prst="rect">
            <a:avLst/>
          </a:prstGeom>
          <a:ln w="12700">
            <a:miter lim="400000"/>
          </a:ln>
        </p:spPr>
      </p:pic>
      <p:sp>
        <p:nvSpPr>
          <p:cNvPr id="382" name="Click to edit Master title  style"/>
          <p:cNvSpPr txBox="1">
            <a:spLocks noGrp="1"/>
          </p:cNvSpPr>
          <p:nvPr>
            <p:ph type="title" hasCustomPrompt="1"/>
          </p:nvPr>
        </p:nvSpPr>
        <p:spPr>
          <a:xfrm>
            <a:off x="216001" y="144000"/>
            <a:ext cx="6480000" cy="1656001"/>
          </a:xfrm>
          <a:prstGeom prst="rect">
            <a:avLst/>
          </a:prstGeom>
        </p:spPr>
        <p:txBody>
          <a:bodyPr>
            <a:normAutofit/>
          </a:bodyPr>
          <a:lstStyle/>
          <a:p>
            <a:r>
              <a:t>Click to edit Master title  style</a:t>
            </a:r>
          </a:p>
        </p:txBody>
      </p:sp>
      <p:sp>
        <p:nvSpPr>
          <p:cNvPr id="383" name="Body Level One…"/>
          <p:cNvSpPr txBox="1">
            <a:spLocks noGrp="1"/>
          </p:cNvSpPr>
          <p:nvPr>
            <p:ph type="body" sz="quarter" idx="1"/>
          </p:nvPr>
        </p:nvSpPr>
        <p:spPr>
          <a:xfrm>
            <a:off x="216001" y="1799999"/>
            <a:ext cx="6480000" cy="324001"/>
          </a:xfrm>
          <a:prstGeom prst="rect">
            <a:avLst/>
          </a:prstGeom>
        </p:spPr>
        <p:txBody>
          <a:bodyPr>
            <a:normAutofit/>
          </a:bodyPr>
          <a:lstStyle>
            <a:lvl1pPr marL="0" indent="0">
              <a:lnSpc>
                <a:spcPct val="110000"/>
              </a:lnSpc>
              <a:buSzTx/>
              <a:buFontTx/>
              <a:buNone/>
              <a:defRPr sz="1600"/>
            </a:lvl1pPr>
            <a:lvl2pPr marL="0" indent="342900">
              <a:lnSpc>
                <a:spcPct val="110000"/>
              </a:lnSpc>
              <a:buSzTx/>
              <a:buFontTx/>
              <a:buNone/>
              <a:defRPr sz="1600"/>
            </a:lvl2pPr>
            <a:lvl3pPr marL="0" indent="685800">
              <a:lnSpc>
                <a:spcPct val="110000"/>
              </a:lnSpc>
              <a:buSzTx/>
              <a:buFontTx/>
              <a:buNone/>
              <a:defRPr sz="1600"/>
            </a:lvl3pPr>
            <a:lvl4pPr marL="0" indent="1028700">
              <a:lnSpc>
                <a:spcPct val="110000"/>
              </a:lnSpc>
              <a:buSzTx/>
              <a:buFontTx/>
              <a:buNone/>
              <a:defRPr sz="1600"/>
            </a:lvl4pPr>
            <a:lvl5pPr marL="0" indent="1371600">
              <a:lnSpc>
                <a:spcPct val="110000"/>
              </a:lnSpc>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384" name="TextBox 3"/>
          <p:cNvSpPr txBox="1"/>
          <p:nvPr/>
        </p:nvSpPr>
        <p:spPr>
          <a:xfrm>
            <a:off x="0" y="-380003"/>
            <a:ext cx="432000" cy="249228"/>
          </a:xfrm>
          <a:prstGeom prst="rect">
            <a:avLst/>
          </a:prstGeom>
          <a:solidFill>
            <a:schemeClr val="accent2"/>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27</a:t>
            </a:r>
          </a:p>
        </p:txBody>
      </p:sp>
      <p:sp>
        <p:nvSpPr>
          <p:cNvPr id="385" name="TextBox 4"/>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Title Small 1</a:t>
            </a:r>
          </a:p>
        </p:txBody>
      </p:sp>
      <p:sp>
        <p:nvSpPr>
          <p:cNvPr id="3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692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id="{E3C46DD9-9A8F-411D-B597-946818B71DE8}"/>
              </a:ext>
            </a:extLst>
          </p:cNvPr>
          <p:cNvGrpSpPr/>
          <p:nvPr userDrawn="1"/>
        </p:nvGrpSpPr>
        <p:grpSpPr>
          <a:xfrm>
            <a:off x="0" y="4948390"/>
            <a:ext cx="9144000" cy="195110"/>
            <a:chOff x="4379494" y="697832"/>
            <a:chExt cx="2586787" cy="168442"/>
          </a:xfrm>
        </p:grpSpPr>
        <p:sp>
          <p:nvSpPr>
            <p:cNvPr id="6" name="Rectangle 5">
              <a:extLst>
                <a:ext uri="{FF2B5EF4-FFF2-40B4-BE49-F238E27FC236}">
                  <a16:creationId xmlns:a16="http://schemas.microsoft.com/office/drawing/2014/main" id="{E6E330ED-CBD0-49D6-96D9-8A0C1C4518A4}"/>
                </a:ext>
              </a:extLst>
            </p:cNvPr>
            <p:cNvSpPr/>
            <p:nvPr/>
          </p:nvSpPr>
          <p:spPr>
            <a:xfrm>
              <a:off x="4379494" y="697832"/>
              <a:ext cx="51735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p>
          </p:txBody>
        </p:sp>
        <p:sp>
          <p:nvSpPr>
            <p:cNvPr id="7" name="Rectangle 6">
              <a:extLst>
                <a:ext uri="{FF2B5EF4-FFF2-40B4-BE49-F238E27FC236}">
                  <a16:creationId xmlns:a16="http://schemas.microsoft.com/office/drawing/2014/main" id="{7D028152-6864-487D-B9D6-395800F0CC7C}"/>
                </a:ext>
              </a:extLst>
            </p:cNvPr>
            <p:cNvSpPr/>
            <p:nvPr/>
          </p:nvSpPr>
          <p:spPr>
            <a:xfrm>
              <a:off x="4896852" y="697832"/>
              <a:ext cx="517358" cy="168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p>
          </p:txBody>
        </p:sp>
        <p:sp>
          <p:nvSpPr>
            <p:cNvPr id="8" name="Rectangle 7">
              <a:extLst>
                <a:ext uri="{FF2B5EF4-FFF2-40B4-BE49-F238E27FC236}">
                  <a16:creationId xmlns:a16="http://schemas.microsoft.com/office/drawing/2014/main" id="{57E5C8F6-620C-4584-AE0A-5E4F2E6565C5}"/>
                </a:ext>
              </a:extLst>
            </p:cNvPr>
            <p:cNvSpPr/>
            <p:nvPr/>
          </p:nvSpPr>
          <p:spPr>
            <a:xfrm>
              <a:off x="5414209" y="697832"/>
              <a:ext cx="517358" cy="16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p>
          </p:txBody>
        </p:sp>
        <p:sp>
          <p:nvSpPr>
            <p:cNvPr id="9" name="Rectangle 8">
              <a:extLst>
                <a:ext uri="{FF2B5EF4-FFF2-40B4-BE49-F238E27FC236}">
                  <a16:creationId xmlns:a16="http://schemas.microsoft.com/office/drawing/2014/main" id="{B5925AB1-BE47-453E-8EF4-924465289B54}"/>
                </a:ext>
              </a:extLst>
            </p:cNvPr>
            <p:cNvSpPr/>
            <p:nvPr/>
          </p:nvSpPr>
          <p:spPr>
            <a:xfrm>
              <a:off x="5931566" y="697832"/>
              <a:ext cx="517358" cy="168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p>
          </p:txBody>
        </p:sp>
        <p:sp>
          <p:nvSpPr>
            <p:cNvPr id="10" name="Rectangle 9">
              <a:extLst>
                <a:ext uri="{FF2B5EF4-FFF2-40B4-BE49-F238E27FC236}">
                  <a16:creationId xmlns:a16="http://schemas.microsoft.com/office/drawing/2014/main" id="{68FC2FC1-F83A-44D6-9D9A-A61E40D3B973}"/>
                </a:ext>
              </a:extLst>
            </p:cNvPr>
            <p:cNvSpPr/>
            <p:nvPr/>
          </p:nvSpPr>
          <p:spPr>
            <a:xfrm>
              <a:off x="6448923" y="697832"/>
              <a:ext cx="517358" cy="168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p>
          </p:txBody>
        </p:sp>
      </p:grpSp>
    </p:spTree>
    <p:extLst>
      <p:ext uri="{BB962C8B-B14F-4D97-AF65-F5344CB8AC3E}">
        <p14:creationId xmlns:p14="http://schemas.microsoft.com/office/powerpoint/2010/main" val="107902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rcRect/>
          <a:stretch>
            <a:fillRect/>
          </a:stretch>
        </a:blip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10"/>
          <a:stretch>
            <a:fillRect/>
          </a:stretch>
        </p:blipFill>
        <p:spPr>
          <a:xfrm>
            <a:off x="3528000" y="1116000"/>
            <a:ext cx="2088001" cy="2088001"/>
          </a:xfrm>
          <a:prstGeom prst="rect">
            <a:avLst/>
          </a:prstGeom>
          <a:ln w="12700">
            <a:miter lim="400000"/>
          </a:ln>
        </p:spPr>
      </p:pic>
      <p:sp>
        <p:nvSpPr>
          <p:cNvPr id="3" name="Straight Connector 9"/>
          <p:cNvSpPr/>
          <p:nvPr/>
        </p:nvSpPr>
        <p:spPr>
          <a:xfrm>
            <a:off x="215999" y="4553999"/>
            <a:ext cx="8712002" cy="1"/>
          </a:xfrm>
          <a:prstGeom prst="line">
            <a:avLst/>
          </a:prstGeom>
          <a:ln w="6350">
            <a:solidFill>
              <a:srgbClr val="000000"/>
            </a:solidFill>
            <a:miter/>
          </a:ln>
        </p:spPr>
        <p:txBody>
          <a:bodyPr lIns="45719" rIns="45719"/>
          <a:lstStyle/>
          <a:p>
            <a:endParaRPr/>
          </a:p>
        </p:txBody>
      </p:sp>
      <p:sp>
        <p:nvSpPr>
          <p:cNvPr id="4" name="TextBox 11"/>
          <p:cNvSpPr txBox="1"/>
          <p:nvPr/>
        </p:nvSpPr>
        <p:spPr>
          <a:xfrm>
            <a:off x="215999" y="4643999"/>
            <a:ext cx="8712001" cy="39215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numCol="9" spcCol="5442"/>
          <a:lstStyle/>
          <a:p>
            <a:pPr>
              <a:defRPr sz="700"/>
            </a:pPr>
            <a:r>
              <a:t>Freie Universität </a:t>
            </a:r>
          </a:p>
          <a:p>
            <a:pPr>
              <a:defRPr sz="700"/>
            </a:pPr>
            <a:r>
              <a:t>Berlin</a:t>
            </a:r>
          </a:p>
          <a:p>
            <a:pPr>
              <a:defRPr sz="700"/>
            </a:pPr>
            <a:endParaRPr/>
          </a:p>
          <a:p>
            <a:pPr>
              <a:defRPr sz="700"/>
            </a:pPr>
            <a:endParaRPr/>
          </a:p>
          <a:p>
            <a:pPr>
              <a:defRPr sz="700"/>
            </a:pPr>
            <a:r>
              <a:t>Alma Mater </a:t>
            </a:r>
          </a:p>
          <a:p>
            <a:pPr>
              <a:defRPr sz="700"/>
            </a:pPr>
            <a:r>
              <a:t>Studiorum Universitá </a:t>
            </a:r>
          </a:p>
          <a:p>
            <a:pPr>
              <a:defRPr sz="700"/>
            </a:pPr>
            <a:r>
              <a:t>di Bologna</a:t>
            </a:r>
          </a:p>
          <a:p>
            <a:pPr>
              <a:defRPr sz="700"/>
            </a:pPr>
            <a:endParaRPr/>
          </a:p>
          <a:p>
            <a:pPr>
              <a:defRPr sz="700"/>
            </a:pPr>
            <a:r>
              <a:t>The University </a:t>
            </a:r>
          </a:p>
          <a:p>
            <a:pPr>
              <a:defRPr sz="700"/>
            </a:pPr>
            <a:r>
              <a:t>of Edinburgh</a:t>
            </a:r>
          </a:p>
          <a:p>
            <a:pPr>
              <a:defRPr sz="700"/>
            </a:pPr>
            <a:endParaRPr/>
          </a:p>
          <a:p>
            <a:pPr>
              <a:defRPr sz="700"/>
            </a:pPr>
            <a:endParaRPr/>
          </a:p>
          <a:p>
            <a:pPr>
              <a:defRPr sz="700"/>
            </a:pPr>
            <a:r>
              <a:t>Helsingin </a:t>
            </a:r>
          </a:p>
          <a:p>
            <a:pPr>
              <a:defRPr sz="700"/>
            </a:pPr>
            <a:r>
              <a:t>Yliopisto</a:t>
            </a:r>
          </a:p>
          <a:p>
            <a:pPr>
              <a:defRPr sz="700"/>
            </a:pPr>
            <a:endParaRPr/>
          </a:p>
          <a:p>
            <a:pPr>
              <a:defRPr sz="700"/>
            </a:pPr>
            <a:endParaRPr/>
          </a:p>
          <a:p>
            <a:pPr>
              <a:defRPr sz="700"/>
            </a:pPr>
            <a:r>
              <a:t>Uniwersytet Jagielloński </a:t>
            </a:r>
          </a:p>
          <a:p>
            <a:pPr>
              <a:defRPr sz="700"/>
            </a:pPr>
            <a:r>
              <a:t>w Krakowie</a:t>
            </a:r>
          </a:p>
          <a:p>
            <a:pPr>
              <a:defRPr sz="700"/>
            </a:pPr>
            <a:endParaRPr/>
          </a:p>
          <a:p>
            <a:pPr>
              <a:defRPr sz="700"/>
            </a:pPr>
            <a:endParaRPr/>
          </a:p>
          <a:p>
            <a:pPr>
              <a:defRPr sz="700"/>
            </a:pPr>
            <a:r>
              <a:t>KU Leuven</a:t>
            </a:r>
          </a:p>
          <a:p>
            <a:pPr>
              <a:defRPr sz="700"/>
            </a:pPr>
            <a:endParaRPr/>
          </a:p>
          <a:p>
            <a:pPr>
              <a:defRPr sz="700"/>
            </a:pPr>
            <a:endParaRPr/>
          </a:p>
          <a:p>
            <a:pPr>
              <a:defRPr sz="700"/>
            </a:pPr>
            <a:endParaRPr/>
          </a:p>
          <a:p>
            <a:pPr>
              <a:defRPr sz="700"/>
            </a:pPr>
            <a:r>
              <a:t>Universidad </a:t>
            </a:r>
          </a:p>
          <a:p>
            <a:pPr>
              <a:defRPr sz="700"/>
            </a:pPr>
            <a:r>
              <a:t>Complutense </a:t>
            </a:r>
          </a:p>
          <a:p>
            <a:pPr>
              <a:defRPr sz="700"/>
            </a:pPr>
            <a:r>
              <a:t>de Madrid</a:t>
            </a:r>
          </a:p>
          <a:p>
            <a:pPr>
              <a:defRPr sz="700"/>
            </a:pPr>
            <a:r>
              <a:t>Université Paris 1 Panthéon-Sorbonne</a:t>
            </a:r>
          </a:p>
          <a:p>
            <a:pPr>
              <a:defRPr sz="700"/>
            </a:pPr>
            <a:endParaRPr/>
          </a:p>
          <a:p>
            <a:pPr>
              <a:defRPr sz="700"/>
            </a:pPr>
            <a:endParaRPr/>
          </a:p>
          <a:p>
            <a:pPr>
              <a:defRPr sz="700"/>
            </a:pPr>
            <a:r>
              <a:t>Universiteit </a:t>
            </a:r>
            <a:br/>
            <a:r>
              <a:t>Leiden</a:t>
            </a:r>
          </a:p>
        </p:txBody>
      </p:sp>
      <p:sp>
        <p:nvSpPr>
          <p:cNvPr id="5" name="TextBox 4"/>
          <p:cNvSpPr txBox="1"/>
          <p:nvPr/>
        </p:nvSpPr>
        <p:spPr>
          <a:xfrm>
            <a:off x="0" y="-380003"/>
            <a:ext cx="432000" cy="249228"/>
          </a:xfrm>
          <a:prstGeom prst="rect">
            <a:avLst/>
          </a:prstGeom>
          <a:solidFill>
            <a:schemeClr val="accent2"/>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1</a:t>
            </a:r>
          </a:p>
        </p:txBody>
      </p:sp>
      <p:sp>
        <p:nvSpPr>
          <p:cNvPr id="6" name="TextBox 5"/>
          <p:cNvSpPr txBox="1"/>
          <p:nvPr/>
        </p:nvSpPr>
        <p:spPr>
          <a:xfrm>
            <a:off x="556758" y="-380003"/>
            <a:ext cx="2880001" cy="249228"/>
          </a:xfrm>
          <a:prstGeom prst="rect">
            <a:avLst/>
          </a:prstGeom>
          <a:solidFill>
            <a:schemeClr val="accent1"/>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Start</a:t>
            </a:r>
          </a:p>
        </p:txBody>
      </p:sp>
      <p:sp>
        <p:nvSpPr>
          <p:cNvPr id="7" name="Title Text"/>
          <p:cNvSpPr txBox="1">
            <a:spLocks noGrp="1"/>
          </p:cNvSpPr>
          <p:nvPr>
            <p:ph type="title"/>
          </p:nvPr>
        </p:nvSpPr>
        <p:spPr>
          <a:xfrm>
            <a:off x="457200" y="205978"/>
            <a:ext cx="8229600" cy="99417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lstStyle/>
          <a:p>
            <a:r>
              <a:t>Title Text</a:t>
            </a:r>
          </a:p>
        </p:txBody>
      </p:sp>
      <p:sp>
        <p:nvSpPr>
          <p:cNvPr id="8" name="Body Level One…"/>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4419600" y="4767262"/>
            <a:ext cx="2133600" cy="279401"/>
          </a:xfrm>
          <a:prstGeom prst="rect">
            <a:avLst/>
          </a:prstGeom>
          <a:ln w="12700">
            <a:miter lim="400000"/>
          </a:ln>
        </p:spPr>
        <p:txBody>
          <a:bodyPr wrap="none" lIns="0" tIns="0" rIns="0" bIns="0">
            <a:spAutoFit/>
          </a:bodyPr>
          <a:lstStyle>
            <a:lvl1pPr algn="r">
              <a:defRPr sz="7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80" r:id="rId1"/>
    <p:sldLayoutId id="2147483656" r:id="rId2"/>
    <p:sldLayoutId id="2147483660" r:id="rId3"/>
    <p:sldLayoutId id="2147483664" r:id="rId4"/>
    <p:sldLayoutId id="2147483669" r:id="rId5"/>
    <p:sldLayoutId id="2147483674" r:id="rId6"/>
    <p:sldLayoutId id="2147483675" r:id="rId7"/>
  </p:sldLayoutIdLst>
  <p:transition spd="med"/>
  <p:txStyles>
    <p:titleStyle>
      <a:lvl1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1pPr>
      <a:lvl2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2pPr>
      <a:lvl3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3pPr>
      <a:lvl4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4pPr>
      <a:lvl5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5pPr>
      <a:lvl6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6pPr>
      <a:lvl7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7pPr>
      <a:lvl8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8pPr>
      <a:lvl9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9pPr>
    </p:titleStyle>
    <p:bodyStyle>
      <a:lvl1pPr marL="17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1pPr>
      <a:lvl2pPr marL="35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2pPr>
      <a:lvl3pPr marL="53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3pPr>
      <a:lvl4pPr marL="71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4pPr>
      <a:lvl5pPr marL="900000"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5pPr>
      <a:lvl6pPr marL="19123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6pPr>
      <a:lvl7pPr marL="22552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7pPr>
      <a:lvl8pPr marL="25981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8pPr>
      <a:lvl9pPr marL="29410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9pPr>
    </p:bodyStyle>
    <p:otherStyle>
      <a:lvl1pPr marL="0" marR="0" indent="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1pPr>
      <a:lvl2pPr marL="0" marR="0" indent="3429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2pPr>
      <a:lvl3pPr marL="0" marR="0" indent="6858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3pPr>
      <a:lvl4pPr marL="0" marR="0" indent="10287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4pPr>
      <a:lvl5pPr marL="0" marR="0" indent="13716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5pPr>
      <a:lvl6pPr marL="0" marR="0" indent="17145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6pPr>
      <a:lvl7pPr marL="0" marR="0" indent="20574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7pPr>
      <a:lvl8pPr marL="0" marR="0" indent="24003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8pPr>
      <a:lvl9pPr marL="0" marR="0" indent="27432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83006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68581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4" indent="-171454"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1" indent="-171454"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7"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7" rtl="0" eaLnBrk="1" latinLnBrk="0" hangingPunct="1">
        <a:defRPr sz="1350" kern="1200">
          <a:solidFill>
            <a:schemeClr val="tx1"/>
          </a:solidFill>
          <a:latin typeface="+mn-lt"/>
          <a:ea typeface="+mn-ea"/>
          <a:cs typeface="+mn-cs"/>
        </a:defRPr>
      </a:lvl1pPr>
      <a:lvl2pPr marL="342909"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4" algn="l" defTabSz="685817" rtl="0" eaLnBrk="1" latinLnBrk="0" hangingPunct="1">
        <a:defRPr sz="1350" kern="1200">
          <a:solidFill>
            <a:schemeClr val="tx1"/>
          </a:solidFill>
          <a:latin typeface="+mn-lt"/>
          <a:ea typeface="+mn-ea"/>
          <a:cs typeface="+mn-cs"/>
        </a:defRPr>
      </a:lvl6pPr>
      <a:lvl7pPr marL="2057451"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27.emf"/></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emf"/></Relationships>
</file>

<file path=ppt/slides/_rels/slide15.xml.rels><?xml version="1.0" encoding="UTF-8" standalone="yes"?>
<Relationships xmlns="http://schemas.openxmlformats.org/package/2006/relationships"><Relationship Id="rId3" Type="http://schemas.openxmlformats.org/officeDocument/2006/relationships/hyperlink" Target="https://sustainability.freshfields.com/post/102ie95/esg-considerations-in-trade-remedies-the-past-present-and-future"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nytimes.com/2022/11/18/business/friendshoring-jargon-business.html" TargetMode="Externa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1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97366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Footer Placeholder 4"/>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pic>
        <p:nvPicPr>
          <p:cNvPr id="558" name="Picture Placeholder 2" descr="Picture Placeholder 2"/>
          <p:cNvPicPr>
            <a:picLocks noGrp="1" noChangeAspect="1"/>
          </p:cNvPicPr>
          <p:nvPr>
            <p:ph type="pic" idx="21"/>
          </p:nvPr>
        </p:nvPicPr>
        <p:blipFill>
          <a:blip r:embed="rId2"/>
          <a:srcRect r="46" b="46"/>
          <a:stretch>
            <a:fillRect/>
          </a:stretch>
        </p:blipFill>
        <p:spPr>
          <a:xfrm>
            <a:off x="356811" y="331286"/>
            <a:ext cx="687192" cy="68719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4833"/>
                  <a:pt x="0" y="10800"/>
                </a:cubicBezTo>
                <a:cubicBezTo>
                  <a:pt x="0" y="16767"/>
                  <a:pt x="4833" y="21600"/>
                  <a:pt x="10800" y="21600"/>
                </a:cubicBezTo>
                <a:cubicBezTo>
                  <a:pt x="16767" y="21600"/>
                  <a:pt x="21600" y="16767"/>
                  <a:pt x="21600" y="10800"/>
                </a:cubicBezTo>
                <a:cubicBezTo>
                  <a:pt x="21600" y="4833"/>
                  <a:pt x="16767" y="0"/>
                  <a:pt x="10800" y="0"/>
                </a:cubicBezTo>
                <a:close/>
              </a:path>
            </a:pathLst>
          </a:custGeom>
        </p:spPr>
      </p:pic>
      <p:sp>
        <p:nvSpPr>
          <p:cNvPr id="559" name="Text Placeholder 3"/>
          <p:cNvSpPr txBox="1">
            <a:spLocks noGrp="1"/>
          </p:cNvSpPr>
          <p:nvPr>
            <p:ph type="body" sz="quarter" idx="1"/>
          </p:nvPr>
        </p:nvSpPr>
        <p:spPr>
          <a:xfrm>
            <a:off x="1293541" y="331286"/>
            <a:ext cx="6004726" cy="929129"/>
          </a:xfrm>
          <a:prstGeom prst="rect">
            <a:avLst/>
          </a:prstGeom>
        </p:spPr>
        <p:txBody>
          <a:bodyPr>
            <a:normAutofit fontScale="92500" lnSpcReduction="10000"/>
          </a:bodyPr>
          <a:lstStyle/>
          <a:p>
            <a:r>
              <a:rPr lang="en-GB" sz="3400" dirty="0" smtClean="0"/>
              <a:t>Business as usual at the WTO until the 2010s</a:t>
            </a:r>
            <a:endParaRPr sz="3400" dirty="0"/>
          </a:p>
        </p:txBody>
      </p:sp>
      <p:sp>
        <p:nvSpPr>
          <p:cNvPr id="560" name="Slide Number Placeholder 5"/>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10</a:t>
            </a:fld>
            <a:endParaRPr/>
          </a:p>
        </p:txBody>
      </p:sp>
      <p:sp>
        <p:nvSpPr>
          <p:cNvPr id="2" name="Rectangle 1"/>
          <p:cNvSpPr/>
          <p:nvPr/>
        </p:nvSpPr>
        <p:spPr>
          <a:xfrm>
            <a:off x="356812" y="1260416"/>
            <a:ext cx="4951168" cy="492443"/>
          </a:xfrm>
          <a:prstGeom prst="rect">
            <a:avLst/>
          </a:prstGeom>
        </p:spPr>
        <p:txBody>
          <a:bodyPr wrap="square">
            <a:spAutoFit/>
          </a:bodyPr>
          <a:lstStyle/>
          <a:p>
            <a:endParaRPr lang="en-GB" sz="2600" dirty="0"/>
          </a:p>
        </p:txBody>
      </p:sp>
      <p:sp>
        <p:nvSpPr>
          <p:cNvPr id="4" name="Rectangle 3"/>
          <p:cNvSpPr/>
          <p:nvPr/>
        </p:nvSpPr>
        <p:spPr>
          <a:xfrm>
            <a:off x="490537" y="1237333"/>
            <a:ext cx="7794716" cy="1031051"/>
          </a:xfrm>
          <a:prstGeom prst="rect">
            <a:avLst/>
          </a:prstGeom>
        </p:spPr>
        <p:txBody>
          <a:bodyPr wrap="square">
            <a:spAutoFit/>
          </a:bodyPr>
          <a:lstStyle/>
          <a:p>
            <a:r>
              <a:rPr lang="en-GB" sz="2400" dirty="0" smtClean="0">
                <a:solidFill>
                  <a:srgbClr val="3E474F"/>
                </a:solidFill>
                <a:latin typeface="Museo Sans 700"/>
              </a:rPr>
              <a:t>DS510: </a:t>
            </a:r>
            <a:r>
              <a:rPr lang="en-GB" sz="2400" dirty="0">
                <a:solidFill>
                  <a:srgbClr val="3E474F"/>
                </a:solidFill>
                <a:latin typeface="Museo Sans 700"/>
              </a:rPr>
              <a:t>United States — Certain Measures Related to Renewable Energy</a:t>
            </a:r>
          </a:p>
          <a:p>
            <a:endParaRPr lang="en-GB" dirty="0">
              <a:solidFill>
                <a:srgbClr val="3E474F"/>
              </a:solidFill>
              <a:latin typeface="Museo Sans 700"/>
            </a:endParaRPr>
          </a:p>
        </p:txBody>
      </p:sp>
      <p:pic>
        <p:nvPicPr>
          <p:cNvPr id="3" name="Picture 2"/>
          <p:cNvPicPr>
            <a:picLocks noChangeAspect="1"/>
          </p:cNvPicPr>
          <p:nvPr/>
        </p:nvPicPr>
        <p:blipFill>
          <a:blip r:embed="rId3"/>
          <a:stretch>
            <a:fillRect/>
          </a:stretch>
        </p:blipFill>
        <p:spPr>
          <a:xfrm>
            <a:off x="490537" y="2112551"/>
            <a:ext cx="8162925" cy="2838450"/>
          </a:xfrm>
          <a:prstGeom prst="rect">
            <a:avLst/>
          </a:prstGeom>
        </p:spPr>
      </p:pic>
    </p:spTree>
    <p:extLst>
      <p:ext uri="{BB962C8B-B14F-4D97-AF65-F5344CB8AC3E}">
        <p14:creationId xmlns:p14="http://schemas.microsoft.com/office/powerpoint/2010/main" val="65711302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Footer Placeholder 4"/>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pic>
        <p:nvPicPr>
          <p:cNvPr id="558" name="Picture Placeholder 2" descr="Picture Placeholder 2"/>
          <p:cNvPicPr>
            <a:picLocks noGrp="1" noChangeAspect="1"/>
          </p:cNvPicPr>
          <p:nvPr>
            <p:ph type="pic" idx="21"/>
          </p:nvPr>
        </p:nvPicPr>
        <p:blipFill>
          <a:blip r:embed="rId2"/>
          <a:srcRect r="46" b="46"/>
          <a:stretch>
            <a:fillRect/>
          </a:stretch>
        </p:blipFill>
        <p:spPr>
          <a:xfrm>
            <a:off x="356811" y="331286"/>
            <a:ext cx="687192" cy="68719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4833"/>
                  <a:pt x="0" y="10800"/>
                </a:cubicBezTo>
                <a:cubicBezTo>
                  <a:pt x="0" y="16767"/>
                  <a:pt x="4833" y="21600"/>
                  <a:pt x="10800" y="21600"/>
                </a:cubicBezTo>
                <a:cubicBezTo>
                  <a:pt x="16767" y="21600"/>
                  <a:pt x="21600" y="16767"/>
                  <a:pt x="21600" y="10800"/>
                </a:cubicBezTo>
                <a:cubicBezTo>
                  <a:pt x="21600" y="4833"/>
                  <a:pt x="16767" y="0"/>
                  <a:pt x="10800" y="0"/>
                </a:cubicBezTo>
                <a:close/>
              </a:path>
            </a:pathLst>
          </a:custGeom>
        </p:spPr>
      </p:pic>
      <p:sp>
        <p:nvSpPr>
          <p:cNvPr id="559" name="Text Placeholder 3"/>
          <p:cNvSpPr txBox="1">
            <a:spLocks noGrp="1"/>
          </p:cNvSpPr>
          <p:nvPr>
            <p:ph type="body" sz="quarter" idx="1"/>
          </p:nvPr>
        </p:nvSpPr>
        <p:spPr>
          <a:xfrm>
            <a:off x="1293541" y="331286"/>
            <a:ext cx="6898888" cy="929129"/>
          </a:xfrm>
          <a:prstGeom prst="rect">
            <a:avLst/>
          </a:prstGeom>
        </p:spPr>
        <p:txBody>
          <a:bodyPr>
            <a:normAutofit fontScale="92500"/>
          </a:bodyPr>
          <a:lstStyle/>
          <a:p>
            <a:r>
              <a:rPr lang="en-GB" sz="3400" dirty="0" smtClean="0"/>
              <a:t>Trade remedies against energy goods</a:t>
            </a:r>
            <a:endParaRPr sz="3400" dirty="0"/>
          </a:p>
        </p:txBody>
      </p:sp>
      <p:sp>
        <p:nvSpPr>
          <p:cNvPr id="560" name="Slide Number Placeholder 5"/>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11</a:t>
            </a:fld>
            <a:endParaRPr/>
          </a:p>
        </p:txBody>
      </p:sp>
      <p:sp>
        <p:nvSpPr>
          <p:cNvPr id="2" name="Rectangle 1"/>
          <p:cNvSpPr/>
          <p:nvPr/>
        </p:nvSpPr>
        <p:spPr>
          <a:xfrm>
            <a:off x="356812" y="1260416"/>
            <a:ext cx="4951168" cy="492443"/>
          </a:xfrm>
          <a:prstGeom prst="rect">
            <a:avLst/>
          </a:prstGeom>
        </p:spPr>
        <p:txBody>
          <a:bodyPr wrap="square">
            <a:spAutoFit/>
          </a:bodyPr>
          <a:lstStyle/>
          <a:p>
            <a:endParaRPr lang="en-GB" sz="2600" dirty="0"/>
          </a:p>
        </p:txBody>
      </p:sp>
      <p:pic>
        <p:nvPicPr>
          <p:cNvPr id="6" name="Picture 5"/>
          <p:cNvPicPr>
            <a:picLocks noChangeAspect="1"/>
          </p:cNvPicPr>
          <p:nvPr/>
        </p:nvPicPr>
        <p:blipFill>
          <a:blip r:embed="rId3"/>
          <a:stretch>
            <a:fillRect/>
          </a:stretch>
        </p:blipFill>
        <p:spPr>
          <a:xfrm>
            <a:off x="215999" y="1776024"/>
            <a:ext cx="8817054" cy="2039922"/>
          </a:xfrm>
          <a:prstGeom prst="rect">
            <a:avLst/>
          </a:prstGeom>
        </p:spPr>
      </p:pic>
      <p:pic>
        <p:nvPicPr>
          <p:cNvPr id="7" name="Picture 6"/>
          <p:cNvPicPr>
            <a:picLocks noChangeAspect="1"/>
          </p:cNvPicPr>
          <p:nvPr/>
        </p:nvPicPr>
        <p:blipFill>
          <a:blip r:embed="rId4"/>
          <a:stretch>
            <a:fillRect/>
          </a:stretch>
        </p:blipFill>
        <p:spPr>
          <a:xfrm>
            <a:off x="123092" y="1332204"/>
            <a:ext cx="9002867" cy="1745734"/>
          </a:xfrm>
          <a:prstGeom prst="rect">
            <a:avLst/>
          </a:prstGeom>
        </p:spPr>
      </p:pic>
      <p:sp>
        <p:nvSpPr>
          <p:cNvPr id="8" name="TextBox 7"/>
          <p:cNvSpPr txBox="1"/>
          <p:nvPr/>
        </p:nvSpPr>
        <p:spPr>
          <a:xfrm>
            <a:off x="944137" y="4259766"/>
            <a:ext cx="4171014" cy="2000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GB" sz="1300" b="0" i="0" u="none" strike="noStrike" cap="none" spc="0" normalizeH="0" baseline="0" dirty="0" smtClean="0">
                <a:ln>
                  <a:noFill/>
                </a:ln>
                <a:solidFill>
                  <a:srgbClr val="000000"/>
                </a:solidFill>
                <a:effectLst/>
                <a:uFillTx/>
                <a:latin typeface="Arial"/>
                <a:ea typeface="Arial"/>
                <a:cs typeface="Arial"/>
                <a:sym typeface="Arial"/>
              </a:rPr>
              <a:t>From Monti (Elgar, 2023) Promoting Renewable Energy </a:t>
            </a:r>
            <a:endParaRPr kumimoji="0" lang="en-GB" sz="13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26218719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Footer Placeholder 4"/>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pic>
        <p:nvPicPr>
          <p:cNvPr id="558" name="Picture Placeholder 2" descr="Picture Placeholder 2"/>
          <p:cNvPicPr>
            <a:picLocks noGrp="1" noChangeAspect="1"/>
          </p:cNvPicPr>
          <p:nvPr>
            <p:ph type="pic" idx="21"/>
          </p:nvPr>
        </p:nvPicPr>
        <p:blipFill>
          <a:blip r:embed="rId2"/>
          <a:srcRect r="46" b="46"/>
          <a:stretch>
            <a:fillRect/>
          </a:stretch>
        </p:blipFill>
        <p:spPr>
          <a:xfrm>
            <a:off x="356811" y="331286"/>
            <a:ext cx="687192" cy="68719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4833"/>
                  <a:pt x="0" y="10800"/>
                </a:cubicBezTo>
                <a:cubicBezTo>
                  <a:pt x="0" y="16767"/>
                  <a:pt x="4833" y="21600"/>
                  <a:pt x="10800" y="21600"/>
                </a:cubicBezTo>
                <a:cubicBezTo>
                  <a:pt x="16767" y="21600"/>
                  <a:pt x="21600" y="16767"/>
                  <a:pt x="21600" y="10800"/>
                </a:cubicBezTo>
                <a:cubicBezTo>
                  <a:pt x="21600" y="4833"/>
                  <a:pt x="16767" y="0"/>
                  <a:pt x="10800" y="0"/>
                </a:cubicBezTo>
                <a:close/>
              </a:path>
            </a:pathLst>
          </a:custGeom>
        </p:spPr>
      </p:pic>
      <p:sp>
        <p:nvSpPr>
          <p:cNvPr id="559" name="Text Placeholder 3"/>
          <p:cNvSpPr txBox="1">
            <a:spLocks noGrp="1"/>
          </p:cNvSpPr>
          <p:nvPr>
            <p:ph type="body" sz="quarter" idx="1"/>
          </p:nvPr>
        </p:nvSpPr>
        <p:spPr>
          <a:xfrm>
            <a:off x="2393999" y="273817"/>
            <a:ext cx="6004726" cy="929129"/>
          </a:xfrm>
          <a:prstGeom prst="rect">
            <a:avLst/>
          </a:prstGeom>
        </p:spPr>
        <p:txBody>
          <a:bodyPr>
            <a:normAutofit/>
          </a:bodyPr>
          <a:lstStyle/>
          <a:p>
            <a:r>
              <a:rPr lang="en-GB" sz="2600" dirty="0" smtClean="0"/>
              <a:t>Continue with duties?</a:t>
            </a:r>
            <a:endParaRPr sz="2600" dirty="0"/>
          </a:p>
        </p:txBody>
      </p:sp>
      <p:sp>
        <p:nvSpPr>
          <p:cNvPr id="560" name="Slide Number Placeholder 5"/>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12</a:t>
            </a:fld>
            <a:endParaRPr/>
          </a:p>
        </p:txBody>
      </p:sp>
      <p:sp>
        <p:nvSpPr>
          <p:cNvPr id="3" name="TextBox 2"/>
          <p:cNvSpPr txBox="1"/>
          <p:nvPr/>
        </p:nvSpPr>
        <p:spPr>
          <a:xfrm>
            <a:off x="514351" y="920692"/>
            <a:ext cx="7975600" cy="41242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en-GB" sz="1500" dirty="0" smtClean="0"/>
              <a:t>This </a:t>
            </a:r>
            <a:r>
              <a:rPr lang="en-GB" sz="1500" dirty="0"/>
              <a:t>analysis showed that the EU industry had not benefitted from the decreasing market share of Chinese imports resulting from the measures, but lost a further market share to increasing imports from South-Asian countries in particular.</a:t>
            </a:r>
          </a:p>
          <a:p>
            <a:r>
              <a:rPr lang="en-GB" sz="1500" dirty="0"/>
              <a:t>In this case, a balance had to be found between the interests of EU producers of solar cells and panels, users and importers. The Commission strived to ensure that consumers could buy panels at prices close to world-market level. In March 2017, after consulting the Member States, the Commission decided that an 18-month extension of anti-dumping and anti-subsidy measures (‘the measures’) constituted the right balance between the various interests.</a:t>
            </a:r>
          </a:p>
          <a:p>
            <a:r>
              <a:rPr lang="en-GB" sz="1500" dirty="0"/>
              <a:t>In its analysis which led to the decision not to further extend the measures beyond the agreed 18 months, </a:t>
            </a:r>
            <a:r>
              <a:rPr lang="en-GB" sz="1500" b="1" dirty="0"/>
              <a:t>the Commission considered the Union's new 2030 targets for renewable energy as well as the interest of users (installation companies and consumers) to have access to solar cells and panels at competitive prices. In these circumstances, keeping the measures in place could have become a barrier to the increase of demand necessary to meet the Union's targets for renewable energy</a:t>
            </a:r>
            <a:r>
              <a:rPr lang="en-GB" sz="1500" dirty="0"/>
              <a:t>.</a:t>
            </a:r>
          </a:p>
          <a:p>
            <a:r>
              <a:rPr lang="en-GB" sz="1500" dirty="0"/>
              <a:t>Moreover, the decrease in solar panel component costs was a factor taken into account. The production costs of solar cells and modules have dropped significantly in the course of recent years and continued since March 2017, albeit at a somewhat slower pace.</a:t>
            </a:r>
          </a:p>
          <a:p>
            <a:pPr marL="0" marR="0" indent="0" algn="l" defTabSz="685800" rtl="0" fontAlgn="auto" latinLnBrk="0" hangingPunct="0">
              <a:lnSpc>
                <a:spcPct val="100000"/>
              </a:lnSpc>
              <a:spcBef>
                <a:spcPts val="0"/>
              </a:spcBef>
              <a:spcAft>
                <a:spcPts val="0"/>
              </a:spcAft>
              <a:buClrTx/>
              <a:buSzTx/>
              <a:buFontTx/>
              <a:buNone/>
              <a:tabLst/>
            </a:pPr>
            <a:endParaRPr kumimoji="0" lang="en-GB" sz="13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40478019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Footer Placeholder 4"/>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pic>
        <p:nvPicPr>
          <p:cNvPr id="558" name="Picture Placeholder 2" descr="Picture Placeholder 2"/>
          <p:cNvPicPr>
            <a:picLocks noGrp="1" noChangeAspect="1"/>
          </p:cNvPicPr>
          <p:nvPr>
            <p:ph type="pic" idx="21"/>
          </p:nvPr>
        </p:nvPicPr>
        <p:blipFill>
          <a:blip r:embed="rId2"/>
          <a:srcRect r="46" b="46"/>
          <a:stretch>
            <a:fillRect/>
          </a:stretch>
        </p:blipFill>
        <p:spPr>
          <a:xfrm>
            <a:off x="356811" y="331286"/>
            <a:ext cx="687192" cy="68719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4833"/>
                  <a:pt x="0" y="10800"/>
                </a:cubicBezTo>
                <a:cubicBezTo>
                  <a:pt x="0" y="16767"/>
                  <a:pt x="4833" y="21600"/>
                  <a:pt x="10800" y="21600"/>
                </a:cubicBezTo>
                <a:cubicBezTo>
                  <a:pt x="16767" y="21600"/>
                  <a:pt x="21600" y="16767"/>
                  <a:pt x="21600" y="10800"/>
                </a:cubicBezTo>
                <a:cubicBezTo>
                  <a:pt x="21600" y="4833"/>
                  <a:pt x="16767" y="0"/>
                  <a:pt x="10800" y="0"/>
                </a:cubicBezTo>
                <a:close/>
              </a:path>
            </a:pathLst>
          </a:custGeom>
        </p:spPr>
      </p:pic>
      <p:sp>
        <p:nvSpPr>
          <p:cNvPr id="559" name="Text Placeholder 3"/>
          <p:cNvSpPr txBox="1">
            <a:spLocks noGrp="1"/>
          </p:cNvSpPr>
          <p:nvPr>
            <p:ph type="body" sz="quarter" idx="1"/>
          </p:nvPr>
        </p:nvSpPr>
        <p:spPr>
          <a:xfrm>
            <a:off x="1293541" y="331286"/>
            <a:ext cx="6898888" cy="929129"/>
          </a:xfrm>
          <a:prstGeom prst="rect">
            <a:avLst/>
          </a:prstGeom>
        </p:spPr>
        <p:txBody>
          <a:bodyPr>
            <a:normAutofit fontScale="92500"/>
          </a:bodyPr>
          <a:lstStyle/>
          <a:p>
            <a:r>
              <a:rPr lang="en-GB" sz="3400" dirty="0" smtClean="0"/>
              <a:t>Trade remedies against energy goods</a:t>
            </a:r>
            <a:endParaRPr sz="3400" dirty="0"/>
          </a:p>
        </p:txBody>
      </p:sp>
      <p:sp>
        <p:nvSpPr>
          <p:cNvPr id="560" name="Slide Number Placeholder 5"/>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13</a:t>
            </a:fld>
            <a:endParaRPr/>
          </a:p>
        </p:txBody>
      </p:sp>
      <p:sp>
        <p:nvSpPr>
          <p:cNvPr id="2" name="Rectangle 1"/>
          <p:cNvSpPr/>
          <p:nvPr/>
        </p:nvSpPr>
        <p:spPr>
          <a:xfrm>
            <a:off x="356812" y="1260416"/>
            <a:ext cx="4951168" cy="492443"/>
          </a:xfrm>
          <a:prstGeom prst="rect">
            <a:avLst/>
          </a:prstGeom>
        </p:spPr>
        <p:txBody>
          <a:bodyPr wrap="square">
            <a:spAutoFit/>
          </a:bodyPr>
          <a:lstStyle/>
          <a:p>
            <a:endParaRPr lang="en-GB" sz="2600" dirty="0"/>
          </a:p>
        </p:txBody>
      </p:sp>
      <p:pic>
        <p:nvPicPr>
          <p:cNvPr id="9" name="Picture 8"/>
          <p:cNvPicPr>
            <a:picLocks noChangeAspect="1"/>
          </p:cNvPicPr>
          <p:nvPr/>
        </p:nvPicPr>
        <p:blipFill>
          <a:blip r:embed="rId3"/>
          <a:stretch>
            <a:fillRect/>
          </a:stretch>
        </p:blipFill>
        <p:spPr>
          <a:xfrm>
            <a:off x="568516" y="1502353"/>
            <a:ext cx="7816467" cy="1883884"/>
          </a:xfrm>
          <a:prstGeom prst="rect">
            <a:avLst/>
          </a:prstGeom>
        </p:spPr>
      </p:pic>
      <p:pic>
        <p:nvPicPr>
          <p:cNvPr id="10" name="Picture 9"/>
          <p:cNvPicPr>
            <a:picLocks noChangeAspect="1"/>
          </p:cNvPicPr>
          <p:nvPr/>
        </p:nvPicPr>
        <p:blipFill>
          <a:blip r:embed="rId4"/>
          <a:stretch>
            <a:fillRect/>
          </a:stretch>
        </p:blipFill>
        <p:spPr>
          <a:xfrm>
            <a:off x="1032831" y="803543"/>
            <a:ext cx="7078337" cy="3536414"/>
          </a:xfrm>
          <a:prstGeom prst="rect">
            <a:avLst/>
          </a:prstGeom>
        </p:spPr>
      </p:pic>
    </p:spTree>
    <p:extLst>
      <p:ext uri="{BB962C8B-B14F-4D97-AF65-F5344CB8AC3E}">
        <p14:creationId xmlns:p14="http://schemas.microsoft.com/office/powerpoint/2010/main" val="34059621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Footer Placeholder 4"/>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pic>
        <p:nvPicPr>
          <p:cNvPr id="558" name="Picture Placeholder 2" descr="Picture Placeholder 2"/>
          <p:cNvPicPr>
            <a:picLocks noGrp="1" noChangeAspect="1"/>
          </p:cNvPicPr>
          <p:nvPr>
            <p:ph type="pic" idx="21"/>
          </p:nvPr>
        </p:nvPicPr>
        <p:blipFill>
          <a:blip r:embed="rId2"/>
          <a:srcRect r="46" b="46"/>
          <a:stretch>
            <a:fillRect/>
          </a:stretch>
        </p:blipFill>
        <p:spPr>
          <a:xfrm>
            <a:off x="356811" y="331286"/>
            <a:ext cx="687192" cy="68719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4833"/>
                  <a:pt x="0" y="10800"/>
                </a:cubicBezTo>
                <a:cubicBezTo>
                  <a:pt x="0" y="16767"/>
                  <a:pt x="4833" y="21600"/>
                  <a:pt x="10800" y="21600"/>
                </a:cubicBezTo>
                <a:cubicBezTo>
                  <a:pt x="16767" y="21600"/>
                  <a:pt x="21600" y="16767"/>
                  <a:pt x="21600" y="10800"/>
                </a:cubicBezTo>
                <a:cubicBezTo>
                  <a:pt x="21600" y="4833"/>
                  <a:pt x="16767" y="0"/>
                  <a:pt x="10800" y="0"/>
                </a:cubicBezTo>
                <a:close/>
              </a:path>
            </a:pathLst>
          </a:custGeom>
        </p:spPr>
      </p:pic>
      <p:sp>
        <p:nvSpPr>
          <p:cNvPr id="559" name="Text Placeholder 3"/>
          <p:cNvSpPr txBox="1">
            <a:spLocks noGrp="1"/>
          </p:cNvSpPr>
          <p:nvPr>
            <p:ph type="body" sz="quarter" idx="1"/>
          </p:nvPr>
        </p:nvSpPr>
        <p:spPr>
          <a:xfrm>
            <a:off x="1293541" y="331286"/>
            <a:ext cx="6898888" cy="929129"/>
          </a:xfrm>
          <a:prstGeom prst="rect">
            <a:avLst/>
          </a:prstGeom>
        </p:spPr>
        <p:txBody>
          <a:bodyPr>
            <a:normAutofit fontScale="92500"/>
          </a:bodyPr>
          <a:lstStyle/>
          <a:p>
            <a:r>
              <a:rPr lang="en-GB" sz="3400" dirty="0" smtClean="0"/>
              <a:t>Trade remedies against energy goods</a:t>
            </a:r>
            <a:endParaRPr sz="3400" dirty="0"/>
          </a:p>
        </p:txBody>
      </p:sp>
      <p:sp>
        <p:nvSpPr>
          <p:cNvPr id="560" name="Slide Number Placeholder 5"/>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14</a:t>
            </a:fld>
            <a:endParaRPr/>
          </a:p>
        </p:txBody>
      </p:sp>
      <p:sp>
        <p:nvSpPr>
          <p:cNvPr id="2" name="Rectangle 1"/>
          <p:cNvSpPr/>
          <p:nvPr/>
        </p:nvSpPr>
        <p:spPr>
          <a:xfrm>
            <a:off x="356812" y="1260416"/>
            <a:ext cx="4951168" cy="492443"/>
          </a:xfrm>
          <a:prstGeom prst="rect">
            <a:avLst/>
          </a:prstGeom>
        </p:spPr>
        <p:txBody>
          <a:bodyPr wrap="square">
            <a:spAutoFit/>
          </a:bodyPr>
          <a:lstStyle/>
          <a:p>
            <a:endParaRPr lang="en-GB" sz="2600" dirty="0"/>
          </a:p>
        </p:txBody>
      </p:sp>
      <p:pic>
        <p:nvPicPr>
          <p:cNvPr id="4" name="Picture 3"/>
          <p:cNvPicPr>
            <a:picLocks noChangeAspect="1"/>
          </p:cNvPicPr>
          <p:nvPr/>
        </p:nvPicPr>
        <p:blipFill>
          <a:blip r:embed="rId3"/>
          <a:stretch>
            <a:fillRect/>
          </a:stretch>
        </p:blipFill>
        <p:spPr>
          <a:xfrm>
            <a:off x="2080116" y="886081"/>
            <a:ext cx="5325737" cy="3559067"/>
          </a:xfrm>
          <a:prstGeom prst="rect">
            <a:avLst/>
          </a:prstGeom>
        </p:spPr>
      </p:pic>
      <p:pic>
        <p:nvPicPr>
          <p:cNvPr id="5" name="Picture 4"/>
          <p:cNvPicPr>
            <a:picLocks noChangeAspect="1"/>
          </p:cNvPicPr>
          <p:nvPr/>
        </p:nvPicPr>
        <p:blipFill>
          <a:blip r:embed="rId4"/>
          <a:stretch>
            <a:fillRect/>
          </a:stretch>
        </p:blipFill>
        <p:spPr>
          <a:xfrm>
            <a:off x="564378" y="1573273"/>
            <a:ext cx="6841475" cy="2610998"/>
          </a:xfrm>
          <a:prstGeom prst="rect">
            <a:avLst/>
          </a:prstGeom>
        </p:spPr>
      </p:pic>
      <p:pic>
        <p:nvPicPr>
          <p:cNvPr id="3" name="Picture 2"/>
          <p:cNvPicPr>
            <a:picLocks noChangeAspect="1"/>
          </p:cNvPicPr>
          <p:nvPr/>
        </p:nvPicPr>
        <p:blipFill>
          <a:blip r:embed="rId5"/>
          <a:stretch>
            <a:fillRect/>
          </a:stretch>
        </p:blipFill>
        <p:spPr>
          <a:xfrm>
            <a:off x="1441450" y="1061882"/>
            <a:ext cx="7435850" cy="3586317"/>
          </a:xfrm>
          <a:prstGeom prst="rect">
            <a:avLst/>
          </a:prstGeom>
        </p:spPr>
      </p:pic>
    </p:spTree>
    <p:extLst>
      <p:ext uri="{BB962C8B-B14F-4D97-AF65-F5344CB8AC3E}">
        <p14:creationId xmlns:p14="http://schemas.microsoft.com/office/powerpoint/2010/main" val="2044934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Footer Placeholder 4"/>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pic>
        <p:nvPicPr>
          <p:cNvPr id="558" name="Picture Placeholder 2" descr="Picture Placeholder 2"/>
          <p:cNvPicPr>
            <a:picLocks noGrp="1" noChangeAspect="1"/>
          </p:cNvPicPr>
          <p:nvPr>
            <p:ph type="pic" idx="21"/>
          </p:nvPr>
        </p:nvPicPr>
        <p:blipFill>
          <a:blip r:embed="rId2"/>
          <a:srcRect r="46" b="46"/>
          <a:stretch>
            <a:fillRect/>
          </a:stretch>
        </p:blipFill>
        <p:spPr>
          <a:xfrm>
            <a:off x="356811" y="331286"/>
            <a:ext cx="687192" cy="68719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4833"/>
                  <a:pt x="0" y="10800"/>
                </a:cubicBezTo>
                <a:cubicBezTo>
                  <a:pt x="0" y="16767"/>
                  <a:pt x="4833" y="21600"/>
                  <a:pt x="10800" y="21600"/>
                </a:cubicBezTo>
                <a:cubicBezTo>
                  <a:pt x="16767" y="21600"/>
                  <a:pt x="21600" y="16767"/>
                  <a:pt x="21600" y="10800"/>
                </a:cubicBezTo>
                <a:cubicBezTo>
                  <a:pt x="21600" y="4833"/>
                  <a:pt x="16767" y="0"/>
                  <a:pt x="10800" y="0"/>
                </a:cubicBezTo>
                <a:close/>
              </a:path>
            </a:pathLst>
          </a:custGeom>
        </p:spPr>
      </p:pic>
      <p:sp>
        <p:nvSpPr>
          <p:cNvPr id="559" name="Text Placeholder 3"/>
          <p:cNvSpPr txBox="1">
            <a:spLocks noGrp="1"/>
          </p:cNvSpPr>
          <p:nvPr>
            <p:ph type="body" sz="quarter" idx="1"/>
          </p:nvPr>
        </p:nvSpPr>
        <p:spPr>
          <a:xfrm>
            <a:off x="1293541" y="331286"/>
            <a:ext cx="6898888" cy="929129"/>
          </a:xfrm>
          <a:prstGeom prst="rect">
            <a:avLst/>
          </a:prstGeom>
        </p:spPr>
        <p:txBody>
          <a:bodyPr>
            <a:normAutofit fontScale="92500" lnSpcReduction="10000"/>
          </a:bodyPr>
          <a:lstStyle/>
          <a:p>
            <a:r>
              <a:rPr lang="en-GB" sz="3400" dirty="0" smtClean="0"/>
              <a:t>US remedies against renewable energy goods</a:t>
            </a:r>
            <a:endParaRPr sz="3400" dirty="0"/>
          </a:p>
        </p:txBody>
      </p:sp>
      <p:sp>
        <p:nvSpPr>
          <p:cNvPr id="560" name="Slide Number Placeholder 5"/>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15</a:t>
            </a:fld>
            <a:endParaRPr/>
          </a:p>
        </p:txBody>
      </p:sp>
      <p:sp>
        <p:nvSpPr>
          <p:cNvPr id="2" name="Rectangle 1"/>
          <p:cNvSpPr/>
          <p:nvPr/>
        </p:nvSpPr>
        <p:spPr>
          <a:xfrm>
            <a:off x="356812" y="1260416"/>
            <a:ext cx="4951168" cy="492443"/>
          </a:xfrm>
          <a:prstGeom prst="rect">
            <a:avLst/>
          </a:prstGeom>
        </p:spPr>
        <p:txBody>
          <a:bodyPr wrap="square">
            <a:spAutoFit/>
          </a:bodyPr>
          <a:lstStyle/>
          <a:p>
            <a:endParaRPr lang="en-GB" sz="2600" dirty="0"/>
          </a:p>
        </p:txBody>
      </p:sp>
      <p:sp>
        <p:nvSpPr>
          <p:cNvPr id="10" name="Subtitle 2"/>
          <p:cNvSpPr txBox="1">
            <a:spLocks/>
          </p:cNvSpPr>
          <p:nvPr/>
        </p:nvSpPr>
        <p:spPr>
          <a:xfrm>
            <a:off x="387490" y="1320726"/>
            <a:ext cx="4223166" cy="356877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fontScale="55000" lnSpcReduction="20000"/>
          </a:bodyPr>
          <a:lstStyle>
            <a:lvl1pPr marL="0" marR="0" indent="0" algn="l" defTabSz="6858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Arial"/>
                <a:ea typeface="Arial"/>
                <a:cs typeface="Arial"/>
                <a:sym typeface="Arial"/>
              </a:defRPr>
            </a:lvl1pPr>
            <a:lvl2pPr marL="0" marR="0" indent="342900" algn="l" defTabSz="6858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Arial"/>
                <a:ea typeface="Arial"/>
                <a:cs typeface="Arial"/>
                <a:sym typeface="Arial"/>
              </a:defRPr>
            </a:lvl2pPr>
            <a:lvl3pPr marL="0" marR="0" indent="685800" algn="l" defTabSz="6858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Arial"/>
                <a:ea typeface="Arial"/>
                <a:cs typeface="Arial"/>
                <a:sym typeface="Arial"/>
              </a:defRPr>
            </a:lvl3pPr>
            <a:lvl4pPr marL="0" marR="0" indent="1028700" algn="l" defTabSz="6858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Arial"/>
                <a:ea typeface="Arial"/>
                <a:cs typeface="Arial"/>
                <a:sym typeface="Arial"/>
              </a:defRPr>
            </a:lvl4pPr>
            <a:lvl5pPr marL="0" marR="0" indent="1371600" algn="l" defTabSz="6858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Arial"/>
                <a:ea typeface="Arial"/>
                <a:cs typeface="Arial"/>
                <a:sym typeface="Arial"/>
              </a:defRPr>
            </a:lvl5pPr>
            <a:lvl6pPr marL="19123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6pPr>
            <a:lvl7pPr marL="22552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7pPr>
            <a:lvl8pPr marL="25981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8pPr>
            <a:lvl9pPr marL="29410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9pPr>
          </a:lstStyle>
          <a:p>
            <a:pPr marL="457200" indent="-457200" hangingPunct="1">
              <a:buFont typeface="Arial" panose="020B0604020202020204" pitchFamily="34" charset="0"/>
              <a:buChar char="•"/>
            </a:pPr>
            <a:r>
              <a:rPr lang="en-GB" sz="3600" dirty="0" smtClean="0"/>
              <a:t>2011-2012</a:t>
            </a:r>
          </a:p>
          <a:p>
            <a:pPr hangingPunct="1"/>
            <a:endParaRPr lang="en-GB" sz="3600" dirty="0" smtClean="0"/>
          </a:p>
          <a:p>
            <a:pPr marL="457200" indent="-457200" hangingPunct="1">
              <a:buFont typeface="Arial" panose="020B0604020202020204" pitchFamily="34" charset="0"/>
              <a:buChar char="•"/>
            </a:pPr>
            <a:r>
              <a:rPr lang="en-GB" sz="3600" dirty="0" smtClean="0"/>
              <a:t>Full range: against solar and wind energy components</a:t>
            </a:r>
          </a:p>
          <a:p>
            <a:pPr hangingPunct="1"/>
            <a:endParaRPr lang="en-GB" sz="3600" dirty="0" smtClean="0"/>
          </a:p>
          <a:p>
            <a:pPr marL="457200" indent="-457200" hangingPunct="1">
              <a:buFont typeface="Arial" panose="020B0604020202020204" pitchFamily="34" charset="0"/>
              <a:buChar char="•"/>
            </a:pPr>
            <a:r>
              <a:rPr lang="en-GB" sz="3600" dirty="0" smtClean="0"/>
              <a:t>Safeguards, AD duties and countervailing measures</a:t>
            </a:r>
          </a:p>
          <a:p>
            <a:pPr hangingPunct="1"/>
            <a:endParaRPr lang="en-GB" sz="3600" dirty="0" smtClean="0"/>
          </a:p>
          <a:p>
            <a:pPr marL="457200" indent="-457200" hangingPunct="1">
              <a:buFont typeface="Arial" panose="020B0604020202020204" pitchFamily="34" charset="0"/>
              <a:buChar char="•"/>
            </a:pPr>
            <a:r>
              <a:rPr lang="en-GB" sz="3600" dirty="0">
                <a:hlinkClick r:id="rId3"/>
              </a:rPr>
              <a:t>https://</a:t>
            </a:r>
            <a:r>
              <a:rPr lang="en-GB" sz="3600" dirty="0" smtClean="0">
                <a:hlinkClick r:id="rId3"/>
              </a:rPr>
              <a:t>sustainability.freshfields.com/post/102ie95/esg-considerations-in-trade-remedies-the-past-present-and-future</a:t>
            </a:r>
            <a:endParaRPr lang="en-GB" sz="3600" dirty="0" smtClean="0"/>
          </a:p>
          <a:p>
            <a:pPr marL="457200" indent="-457200" hangingPunct="1">
              <a:buFont typeface="Arial" panose="020B0604020202020204" pitchFamily="34" charset="0"/>
              <a:buChar char="•"/>
            </a:pPr>
            <a:endParaRPr lang="en-GB" sz="3200" dirty="0"/>
          </a:p>
        </p:txBody>
      </p:sp>
      <p:sp>
        <p:nvSpPr>
          <p:cNvPr id="11" name="Subtitle 2"/>
          <p:cNvSpPr txBox="1">
            <a:spLocks/>
          </p:cNvSpPr>
          <p:nvPr/>
        </p:nvSpPr>
        <p:spPr>
          <a:xfrm>
            <a:off x="4641334" y="1260415"/>
            <a:ext cx="4223166" cy="3010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marL="0" marR="0" indent="0" algn="l" defTabSz="6858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Arial"/>
                <a:ea typeface="Arial"/>
                <a:cs typeface="Arial"/>
                <a:sym typeface="Arial"/>
              </a:defRPr>
            </a:lvl1pPr>
            <a:lvl2pPr marL="0" marR="0" indent="342900" algn="l" defTabSz="6858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Arial"/>
                <a:ea typeface="Arial"/>
                <a:cs typeface="Arial"/>
                <a:sym typeface="Arial"/>
              </a:defRPr>
            </a:lvl2pPr>
            <a:lvl3pPr marL="0" marR="0" indent="685800" algn="l" defTabSz="6858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Arial"/>
                <a:ea typeface="Arial"/>
                <a:cs typeface="Arial"/>
                <a:sym typeface="Arial"/>
              </a:defRPr>
            </a:lvl3pPr>
            <a:lvl4pPr marL="0" marR="0" indent="1028700" algn="l" defTabSz="6858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Arial"/>
                <a:ea typeface="Arial"/>
                <a:cs typeface="Arial"/>
                <a:sym typeface="Arial"/>
              </a:defRPr>
            </a:lvl4pPr>
            <a:lvl5pPr marL="0" marR="0" indent="1371600" algn="l" defTabSz="6858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Arial"/>
                <a:ea typeface="Arial"/>
                <a:cs typeface="Arial"/>
                <a:sym typeface="Arial"/>
              </a:defRPr>
            </a:lvl5pPr>
            <a:lvl6pPr marL="19123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6pPr>
            <a:lvl7pPr marL="22552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7pPr>
            <a:lvl8pPr marL="25981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8pPr>
            <a:lvl9pPr marL="29410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9pPr>
          </a:lstStyle>
          <a:p>
            <a:pPr marL="457200" indent="-457200" hangingPunct="1">
              <a:buFont typeface="Arial" panose="020B0604020202020204" pitchFamily="34" charset="0"/>
              <a:buChar char="•"/>
            </a:pPr>
            <a:r>
              <a:rPr lang="en-GB" sz="3200" dirty="0" smtClean="0"/>
              <a:t>Countervailing: retaliation for 600mln$+</a:t>
            </a:r>
          </a:p>
          <a:p>
            <a:pPr marL="457200" indent="-457200" hangingPunct="1">
              <a:buFont typeface="Arial" panose="020B0604020202020204" pitchFamily="34" charset="0"/>
              <a:buChar char="•"/>
            </a:pPr>
            <a:r>
              <a:rPr lang="en-GB" sz="3200" dirty="0" smtClean="0"/>
              <a:t>Other cases pending/not concluded</a:t>
            </a:r>
          </a:p>
        </p:txBody>
      </p:sp>
    </p:spTree>
    <p:extLst>
      <p:ext uri="{BB962C8B-B14F-4D97-AF65-F5344CB8AC3E}">
        <p14:creationId xmlns:p14="http://schemas.microsoft.com/office/powerpoint/2010/main" val="308924836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Footer Placeholder 4"/>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pic>
        <p:nvPicPr>
          <p:cNvPr id="558" name="Picture Placeholder 2" descr="Picture Placeholder 2"/>
          <p:cNvPicPr>
            <a:picLocks noGrp="1" noChangeAspect="1"/>
          </p:cNvPicPr>
          <p:nvPr>
            <p:ph type="pic" idx="21"/>
          </p:nvPr>
        </p:nvPicPr>
        <p:blipFill>
          <a:blip r:embed="rId2"/>
          <a:srcRect r="46" b="46"/>
          <a:stretch>
            <a:fillRect/>
          </a:stretch>
        </p:blipFill>
        <p:spPr>
          <a:xfrm>
            <a:off x="356811" y="331286"/>
            <a:ext cx="687192" cy="68719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4833"/>
                  <a:pt x="0" y="10800"/>
                </a:cubicBezTo>
                <a:cubicBezTo>
                  <a:pt x="0" y="16767"/>
                  <a:pt x="4833" y="21600"/>
                  <a:pt x="10800" y="21600"/>
                </a:cubicBezTo>
                <a:cubicBezTo>
                  <a:pt x="16767" y="21600"/>
                  <a:pt x="21600" y="16767"/>
                  <a:pt x="21600" y="10800"/>
                </a:cubicBezTo>
                <a:cubicBezTo>
                  <a:pt x="21600" y="4833"/>
                  <a:pt x="16767" y="0"/>
                  <a:pt x="10800" y="0"/>
                </a:cubicBezTo>
                <a:close/>
              </a:path>
            </a:pathLst>
          </a:custGeom>
        </p:spPr>
      </p:pic>
      <p:sp>
        <p:nvSpPr>
          <p:cNvPr id="559" name="Text Placeholder 3"/>
          <p:cNvSpPr txBox="1">
            <a:spLocks noGrp="1"/>
          </p:cNvSpPr>
          <p:nvPr>
            <p:ph type="body" sz="quarter" idx="1"/>
          </p:nvPr>
        </p:nvSpPr>
        <p:spPr>
          <a:xfrm>
            <a:off x="1293541" y="331286"/>
            <a:ext cx="6004726" cy="929129"/>
          </a:xfrm>
          <a:prstGeom prst="rect">
            <a:avLst/>
          </a:prstGeom>
        </p:spPr>
        <p:txBody>
          <a:bodyPr>
            <a:normAutofit/>
          </a:bodyPr>
          <a:lstStyle/>
          <a:p>
            <a:r>
              <a:rPr lang="en-GB" sz="3400" dirty="0" smtClean="0"/>
              <a:t>Energy packages</a:t>
            </a:r>
            <a:endParaRPr sz="3400" dirty="0"/>
          </a:p>
        </p:txBody>
      </p:sp>
      <p:sp>
        <p:nvSpPr>
          <p:cNvPr id="560" name="Slide Number Placeholder 5"/>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16</a:t>
            </a:fld>
            <a:endParaRPr/>
          </a:p>
        </p:txBody>
      </p:sp>
      <p:sp>
        <p:nvSpPr>
          <p:cNvPr id="2" name="Rectangle 1"/>
          <p:cNvSpPr/>
          <p:nvPr/>
        </p:nvSpPr>
        <p:spPr>
          <a:xfrm>
            <a:off x="356812" y="1260416"/>
            <a:ext cx="4951168" cy="2893100"/>
          </a:xfrm>
          <a:prstGeom prst="rect">
            <a:avLst/>
          </a:prstGeom>
        </p:spPr>
        <p:txBody>
          <a:bodyPr wrap="square">
            <a:spAutoFit/>
          </a:bodyPr>
          <a:lstStyle/>
          <a:p>
            <a:pPr marL="457200" indent="-457200">
              <a:buFont typeface="Arial" panose="020B0604020202020204" pitchFamily="34" charset="0"/>
              <a:buChar char="•"/>
            </a:pPr>
            <a:r>
              <a:rPr lang="en-GB" sz="2600" dirty="0"/>
              <a:t>Japan’s Green Transformation </a:t>
            </a:r>
            <a:r>
              <a:rPr lang="en-GB" sz="2600" dirty="0" smtClean="0"/>
              <a:t>programme</a:t>
            </a:r>
          </a:p>
          <a:p>
            <a:pPr marL="457200" indent="-457200">
              <a:buFont typeface="Arial" panose="020B0604020202020204" pitchFamily="34" charset="0"/>
              <a:buChar char="•"/>
            </a:pPr>
            <a:r>
              <a:rPr lang="en-GB" sz="2600" dirty="0" smtClean="0"/>
              <a:t>Indian </a:t>
            </a:r>
            <a:r>
              <a:rPr lang="en-GB" sz="2600" dirty="0"/>
              <a:t>Production Linked Incentive </a:t>
            </a:r>
            <a:r>
              <a:rPr lang="en-GB" sz="2600" dirty="0" smtClean="0"/>
              <a:t>scheme</a:t>
            </a:r>
          </a:p>
          <a:p>
            <a:pPr marL="457200" indent="-457200">
              <a:buFont typeface="Arial" panose="020B0604020202020204" pitchFamily="34" charset="0"/>
              <a:buChar char="•"/>
            </a:pPr>
            <a:r>
              <a:rPr lang="en-GB" sz="2600" dirty="0" smtClean="0"/>
              <a:t>US</a:t>
            </a:r>
            <a:r>
              <a:rPr lang="en-GB" sz="2600" dirty="0"/>
              <a:t>’ Inflation Reduction Act (IRA</a:t>
            </a:r>
            <a:r>
              <a:rPr lang="en-GB" sz="2600" dirty="0" smtClean="0"/>
              <a:t>)</a:t>
            </a:r>
          </a:p>
          <a:p>
            <a:pPr marL="457200" indent="-457200">
              <a:buFont typeface="Arial" panose="020B0604020202020204" pitchFamily="34" charset="0"/>
              <a:buChar char="•"/>
            </a:pPr>
            <a:r>
              <a:rPr lang="en-GB" sz="2600" dirty="0" smtClean="0"/>
              <a:t>EU’s Net Zero Industry</a:t>
            </a:r>
            <a:endParaRPr lang="en-GB" sz="2600" dirty="0"/>
          </a:p>
        </p:txBody>
      </p:sp>
      <p:pic>
        <p:nvPicPr>
          <p:cNvPr id="3" name="Picture 2"/>
          <p:cNvPicPr>
            <a:picLocks noChangeAspect="1"/>
          </p:cNvPicPr>
          <p:nvPr/>
        </p:nvPicPr>
        <p:blipFill>
          <a:blip r:embed="rId3"/>
          <a:stretch>
            <a:fillRect/>
          </a:stretch>
        </p:blipFill>
        <p:spPr>
          <a:xfrm>
            <a:off x="5317343" y="1131732"/>
            <a:ext cx="3547157" cy="3692268"/>
          </a:xfrm>
          <a:prstGeom prst="rect">
            <a:avLst/>
          </a:prstGeom>
        </p:spPr>
      </p:pic>
    </p:spTree>
    <p:extLst>
      <p:ext uri="{BB962C8B-B14F-4D97-AF65-F5344CB8AC3E}">
        <p14:creationId xmlns:p14="http://schemas.microsoft.com/office/powerpoint/2010/main" val="192331808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4185016" cy="1454342"/>
          </a:xfrm>
          <a:prstGeom prst="rect">
            <a:avLst/>
          </a:prstGeom>
        </p:spPr>
        <p:txBody>
          <a:bodyPr>
            <a:normAutofit/>
          </a:bodyPr>
          <a:lstStyle/>
          <a:p>
            <a:pPr defTabSz="672084">
              <a:defRPr sz="3724"/>
            </a:pPr>
            <a:r>
              <a:rPr lang="en-GB" dirty="0" smtClean="0"/>
              <a:t>IRA</a:t>
            </a:r>
            <a:endParaRPr dirty="0"/>
          </a:p>
        </p:txBody>
      </p:sp>
      <p:sp>
        <p:nvSpPr>
          <p:cNvPr id="487" name="Content Placeholder 8"/>
          <p:cNvSpPr txBox="1">
            <a:spLocks noGrp="1"/>
          </p:cNvSpPr>
          <p:nvPr>
            <p:ph type="body" sz="half" idx="1"/>
          </p:nvPr>
        </p:nvSpPr>
        <p:spPr>
          <a:xfrm>
            <a:off x="215996" y="1087207"/>
            <a:ext cx="4104989" cy="3175691"/>
          </a:xfrm>
          <a:prstGeom prst="rect">
            <a:avLst/>
          </a:prstGeom>
        </p:spPr>
        <p:txBody>
          <a:bodyPr>
            <a:normAutofit/>
          </a:bodyPr>
          <a:lstStyle/>
          <a:p>
            <a:pPr marL="0" indent="0">
              <a:buNone/>
            </a:pPr>
            <a:r>
              <a:rPr lang="en-GB" sz="2400" dirty="0" smtClean="0"/>
              <a:t>High tax credit for electric cars, based on origin of components (raw materials and batteries) and location of assembly</a:t>
            </a:r>
            <a:endParaRPr lang="en-GB" sz="2400" dirty="0" smtClean="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17</a:t>
            </a:fld>
            <a:endParaRPr/>
          </a:p>
        </p:txBody>
      </p:sp>
      <p:pic>
        <p:nvPicPr>
          <p:cNvPr id="489" name="Picture Placeholder 10" descr="Picture Placeholder 10"/>
          <p:cNvPicPr>
            <a:picLocks noGrp="1" noChangeAspect="1"/>
          </p:cNvPicPr>
          <p:nvPr>
            <p:ph type="pic" idx="21"/>
          </p:nvPr>
        </p:nvPicPr>
        <p:blipFill>
          <a:blip r:embed="rId2"/>
          <a:stretch>
            <a:fillRect/>
          </a:stretch>
        </p:blipFill>
        <p:spPr>
          <a:prstGeom prst="rect">
            <a:avLst/>
          </a:prstGeom>
        </p:spPr>
      </p:pic>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prstGeom prst="rect">
            <a:avLst/>
          </a:prstGeom>
        </p:spPr>
        <p:txBody>
          <a:bodyPr/>
          <a:lstStyle/>
          <a:p>
            <a:endParaRPr/>
          </a:p>
        </p:txBody>
      </p:sp>
      <p:sp>
        <p:nvSpPr>
          <p:cNvPr id="9" name="Content Placeholder 8"/>
          <p:cNvSpPr txBox="1">
            <a:spLocks/>
          </p:cNvSpPr>
          <p:nvPr/>
        </p:nvSpPr>
        <p:spPr>
          <a:xfrm>
            <a:off x="4823008" y="438775"/>
            <a:ext cx="3659353" cy="31756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marL="17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1pPr>
            <a:lvl2pPr marL="35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2pPr>
            <a:lvl3pPr marL="53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3pPr>
            <a:lvl4pPr marL="71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4pPr>
            <a:lvl5pPr marL="900000"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5pPr>
            <a:lvl6pPr marL="19123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6pPr>
            <a:lvl7pPr marL="22552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7pPr>
            <a:lvl8pPr marL="25981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8pPr>
            <a:lvl9pPr marL="29410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9pPr>
          </a:lstStyle>
          <a:p>
            <a:pPr marL="0" indent="0" hangingPunct="1">
              <a:buFont typeface="Arial"/>
              <a:buNone/>
            </a:pPr>
            <a:endParaRPr lang="en-GB" sz="2400" dirty="0"/>
          </a:p>
        </p:txBody>
      </p:sp>
    </p:spTree>
    <p:extLst>
      <p:ext uri="{BB962C8B-B14F-4D97-AF65-F5344CB8AC3E}">
        <p14:creationId xmlns:p14="http://schemas.microsoft.com/office/powerpoint/2010/main" val="421421540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Goals of IRA?</a:t>
            </a:r>
            <a:endParaRPr lang="en-GB" dirty="0"/>
          </a:p>
        </p:txBody>
      </p:sp>
      <p:sp>
        <p:nvSpPr>
          <p:cNvPr id="3" name="Text Placeholder 2"/>
          <p:cNvSpPr>
            <a:spLocks noGrp="1"/>
          </p:cNvSpPr>
          <p:nvPr>
            <p:ph type="body" sz="half" idx="1"/>
          </p:nvPr>
        </p:nvSpPr>
        <p:spPr/>
        <p:txBody>
          <a:bodyPr>
            <a:normAutofit/>
          </a:bodyPr>
          <a:lstStyle/>
          <a:p>
            <a:pPr marL="0" indent="0">
              <a:buNone/>
            </a:pPr>
            <a:r>
              <a:rPr lang="en-GB" sz="2200" dirty="0" smtClean="0"/>
              <a:t>Transition to green economy is the priority</a:t>
            </a:r>
          </a:p>
          <a:p>
            <a:pPr marL="0" indent="0">
              <a:buNone/>
            </a:pPr>
            <a:r>
              <a:rPr lang="en-GB" sz="2200" dirty="0" smtClean="0"/>
              <a:t>Through:</a:t>
            </a:r>
          </a:p>
          <a:p>
            <a:pPr>
              <a:buFontTx/>
              <a:buChar char="-"/>
            </a:pPr>
            <a:r>
              <a:rPr lang="en-GB" sz="2200" dirty="0" smtClean="0"/>
              <a:t>Decoupling from China (sustainable supply chains)</a:t>
            </a:r>
          </a:p>
          <a:p>
            <a:pPr>
              <a:buFontTx/>
              <a:buChar char="-"/>
            </a:pPr>
            <a:r>
              <a:rPr lang="en-GB" sz="2200" dirty="0" smtClean="0"/>
              <a:t>Reshoring/</a:t>
            </a:r>
            <a:r>
              <a:rPr lang="en-GB" sz="2200" dirty="0" err="1" smtClean="0"/>
              <a:t>friendshoring</a:t>
            </a:r>
            <a:r>
              <a:rPr lang="en-GB" sz="2200" dirty="0" smtClean="0"/>
              <a:t> green industry (LCR)</a:t>
            </a:r>
          </a:p>
          <a:p>
            <a:pPr lvl="1">
              <a:buFontTx/>
              <a:buChar char="-"/>
            </a:pPr>
            <a:r>
              <a:rPr lang="en-GB" sz="2200" dirty="0">
                <a:hlinkClick r:id="rId2"/>
              </a:rPr>
              <a:t>https://</a:t>
            </a:r>
            <a:r>
              <a:rPr lang="en-GB" sz="2200" dirty="0" smtClean="0">
                <a:hlinkClick r:id="rId2"/>
              </a:rPr>
              <a:t>www.nytimes.com/2022/11/18/business/friendshoring-jargon-business.html</a:t>
            </a:r>
            <a:r>
              <a:rPr lang="en-GB" sz="2200" dirty="0" smtClean="0"/>
              <a:t> </a:t>
            </a:r>
            <a:endParaRPr lang="en-GB" sz="2200" dirty="0"/>
          </a:p>
        </p:txBody>
      </p:sp>
      <p:sp>
        <p:nvSpPr>
          <p:cNvPr id="4" name="Picture Placeholder 3"/>
          <p:cNvSpPr>
            <a:spLocks noGrp="1"/>
          </p:cNvSpPr>
          <p:nvPr>
            <p:ph type="pic" idx="21"/>
          </p:nvPr>
        </p:nvSpPr>
        <p:spPr/>
      </p:sp>
      <p:sp>
        <p:nvSpPr>
          <p:cNvPr id="5" name="Text Placeholder 4"/>
          <p:cNvSpPr>
            <a:spLocks noGrp="1"/>
          </p:cNvSpPr>
          <p:nvPr>
            <p:ph type="body" sz="quarter" idx="22"/>
          </p:nvPr>
        </p:nvSpPr>
        <p:spPr/>
        <p:txBody>
          <a:bodyPr/>
          <a:lstStyle/>
          <a:p>
            <a:endParaRPr lang="en-GB"/>
          </a:p>
        </p:txBody>
      </p:sp>
      <p:sp>
        <p:nvSpPr>
          <p:cNvPr id="6" name="Text Placeholder 5"/>
          <p:cNvSpPr>
            <a:spLocks noGrp="1"/>
          </p:cNvSpPr>
          <p:nvPr>
            <p:ph type="body" sz="half" idx="23"/>
          </p:nvPr>
        </p:nvSpPr>
        <p:spPr/>
        <p:txBody>
          <a:bodyPr/>
          <a:lstStyle/>
          <a:p>
            <a:endParaRPr lang="en-GB"/>
          </a:p>
        </p:txBody>
      </p:sp>
      <p:pic>
        <p:nvPicPr>
          <p:cNvPr id="7" name="Picture 6"/>
          <p:cNvPicPr>
            <a:picLocks noChangeAspect="1"/>
          </p:cNvPicPr>
          <p:nvPr/>
        </p:nvPicPr>
        <p:blipFill>
          <a:blip r:embed="rId3"/>
          <a:stretch>
            <a:fillRect/>
          </a:stretch>
        </p:blipFill>
        <p:spPr>
          <a:xfrm>
            <a:off x="4571996" y="1082230"/>
            <a:ext cx="4357514" cy="2448369"/>
          </a:xfrm>
          <a:prstGeom prst="rect">
            <a:avLst/>
          </a:prstGeom>
        </p:spPr>
      </p:pic>
      <p:pic>
        <p:nvPicPr>
          <p:cNvPr id="8" name="Picture 7"/>
          <p:cNvPicPr>
            <a:picLocks noChangeAspect="1"/>
          </p:cNvPicPr>
          <p:nvPr/>
        </p:nvPicPr>
        <p:blipFill>
          <a:blip r:embed="rId4"/>
          <a:stretch>
            <a:fillRect/>
          </a:stretch>
        </p:blipFill>
        <p:spPr>
          <a:xfrm>
            <a:off x="1270382" y="1330812"/>
            <a:ext cx="6759134" cy="2117238"/>
          </a:xfrm>
          <a:prstGeom prst="rect">
            <a:avLst/>
          </a:prstGeom>
        </p:spPr>
      </p:pic>
    </p:spTree>
    <p:extLst>
      <p:ext uri="{BB962C8B-B14F-4D97-AF65-F5344CB8AC3E}">
        <p14:creationId xmlns:p14="http://schemas.microsoft.com/office/powerpoint/2010/main" val="36730011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Footer Placeholder 4"/>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pic>
        <p:nvPicPr>
          <p:cNvPr id="558" name="Picture Placeholder 2" descr="Picture Placeholder 2"/>
          <p:cNvPicPr>
            <a:picLocks noGrp="1" noChangeAspect="1"/>
          </p:cNvPicPr>
          <p:nvPr>
            <p:ph type="pic" idx="21"/>
          </p:nvPr>
        </p:nvPicPr>
        <p:blipFill>
          <a:blip r:embed="rId2"/>
          <a:srcRect r="46" b="46"/>
          <a:stretch>
            <a:fillRect/>
          </a:stretch>
        </p:blipFill>
        <p:spPr>
          <a:xfrm>
            <a:off x="356811" y="331286"/>
            <a:ext cx="687192" cy="68719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4833"/>
                  <a:pt x="0" y="10800"/>
                </a:cubicBezTo>
                <a:cubicBezTo>
                  <a:pt x="0" y="16767"/>
                  <a:pt x="4833" y="21600"/>
                  <a:pt x="10800" y="21600"/>
                </a:cubicBezTo>
                <a:cubicBezTo>
                  <a:pt x="16767" y="21600"/>
                  <a:pt x="21600" y="16767"/>
                  <a:pt x="21600" y="10800"/>
                </a:cubicBezTo>
                <a:cubicBezTo>
                  <a:pt x="21600" y="4833"/>
                  <a:pt x="16767" y="0"/>
                  <a:pt x="10800" y="0"/>
                </a:cubicBezTo>
                <a:close/>
              </a:path>
            </a:pathLst>
          </a:custGeom>
        </p:spPr>
      </p:pic>
      <p:sp>
        <p:nvSpPr>
          <p:cNvPr id="559" name="Text Placeholder 3"/>
          <p:cNvSpPr txBox="1">
            <a:spLocks noGrp="1"/>
          </p:cNvSpPr>
          <p:nvPr>
            <p:ph type="body" sz="quarter" idx="1"/>
          </p:nvPr>
        </p:nvSpPr>
        <p:spPr>
          <a:xfrm>
            <a:off x="1293541" y="331286"/>
            <a:ext cx="6004726" cy="929129"/>
          </a:xfrm>
          <a:prstGeom prst="rect">
            <a:avLst/>
          </a:prstGeom>
        </p:spPr>
        <p:txBody>
          <a:bodyPr>
            <a:normAutofit/>
          </a:bodyPr>
          <a:lstStyle/>
          <a:p>
            <a:r>
              <a:rPr lang="en-GB" sz="3400" dirty="0" smtClean="0"/>
              <a:t>Critical mineral requirement</a:t>
            </a:r>
            <a:endParaRPr sz="3400" dirty="0"/>
          </a:p>
        </p:txBody>
      </p:sp>
      <p:sp>
        <p:nvSpPr>
          <p:cNvPr id="560" name="Slide Number Placeholder 5"/>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19</a:t>
            </a:fld>
            <a:endParaRPr/>
          </a:p>
        </p:txBody>
      </p:sp>
      <p:sp>
        <p:nvSpPr>
          <p:cNvPr id="2" name="Rectangle 1"/>
          <p:cNvSpPr/>
          <p:nvPr/>
        </p:nvSpPr>
        <p:spPr>
          <a:xfrm>
            <a:off x="356812" y="1260416"/>
            <a:ext cx="4951168" cy="492443"/>
          </a:xfrm>
          <a:prstGeom prst="rect">
            <a:avLst/>
          </a:prstGeom>
        </p:spPr>
        <p:txBody>
          <a:bodyPr wrap="square">
            <a:spAutoFit/>
          </a:bodyPr>
          <a:lstStyle/>
          <a:p>
            <a:endParaRPr lang="en-GB" sz="2600" dirty="0"/>
          </a:p>
        </p:txBody>
      </p:sp>
      <p:pic>
        <p:nvPicPr>
          <p:cNvPr id="6" name="Picture 5"/>
          <p:cNvPicPr>
            <a:picLocks noChangeAspect="1"/>
          </p:cNvPicPr>
          <p:nvPr/>
        </p:nvPicPr>
        <p:blipFill>
          <a:blip r:embed="rId3"/>
          <a:stretch>
            <a:fillRect/>
          </a:stretch>
        </p:blipFill>
        <p:spPr>
          <a:xfrm>
            <a:off x="307482" y="1638300"/>
            <a:ext cx="8679738" cy="2279650"/>
          </a:xfrm>
          <a:prstGeom prst="rect">
            <a:avLst/>
          </a:prstGeom>
        </p:spPr>
      </p:pic>
    </p:spTree>
    <p:extLst>
      <p:ext uri="{BB962C8B-B14F-4D97-AF65-F5344CB8AC3E}">
        <p14:creationId xmlns:p14="http://schemas.microsoft.com/office/powerpoint/2010/main" val="193480434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Title 1"/>
          <p:cNvSpPr txBox="1">
            <a:spLocks noGrp="1"/>
          </p:cNvSpPr>
          <p:nvPr>
            <p:ph type="title"/>
          </p:nvPr>
        </p:nvSpPr>
        <p:spPr>
          <a:xfrm>
            <a:off x="216000" y="143999"/>
            <a:ext cx="6480002" cy="1656002"/>
          </a:xfrm>
          <a:prstGeom prst="rect">
            <a:avLst/>
          </a:prstGeom>
        </p:spPr>
        <p:txBody>
          <a:bodyPr>
            <a:normAutofit fontScale="90000"/>
          </a:bodyPr>
          <a:lstStyle/>
          <a:p>
            <a:r>
              <a:rPr lang="en-GB" b="1" dirty="0"/>
              <a:t>The External Economic Action of the European Union and the Sustainable Development Goals</a:t>
            </a:r>
            <a:endParaRPr dirty="0"/>
          </a:p>
        </p:txBody>
      </p:sp>
      <p:sp>
        <p:nvSpPr>
          <p:cNvPr id="593" name="Subtitle 2"/>
          <p:cNvSpPr txBox="1">
            <a:spLocks noGrp="1"/>
          </p:cNvSpPr>
          <p:nvPr>
            <p:ph type="body" sz="quarter" idx="1"/>
          </p:nvPr>
        </p:nvSpPr>
        <p:spPr>
          <a:xfrm>
            <a:off x="290341" y="2283219"/>
            <a:ext cx="6480002" cy="324001"/>
          </a:xfrm>
          <a:prstGeom prst="rect">
            <a:avLst/>
          </a:prstGeom>
        </p:spPr>
        <p:txBody>
          <a:bodyPr/>
          <a:lstStyle/>
          <a:p>
            <a:r>
              <a:rPr lang="en-GB" dirty="0" smtClean="0"/>
              <a:t>Filippo Fontanelli – University of Edinburgh – filippo.fontanelli@ed.ac.uk</a:t>
            </a:r>
            <a:endParaRPr dirty="0"/>
          </a:p>
        </p:txBody>
      </p:sp>
      <p:sp>
        <p:nvSpPr>
          <p:cNvPr id="2" name="TextBox 1"/>
          <p:cNvSpPr txBox="1"/>
          <p:nvPr/>
        </p:nvSpPr>
        <p:spPr>
          <a:xfrm>
            <a:off x="401444" y="2817540"/>
            <a:ext cx="5203902" cy="17389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lang="en-GB" sz="2000" dirty="0" smtClean="0"/>
              <a:t>University of Bologna</a:t>
            </a:r>
          </a:p>
          <a:p>
            <a:pPr marL="0" marR="0" indent="0" algn="l" defTabSz="6858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smtClean="0">
                <a:ln>
                  <a:noFill/>
                </a:ln>
                <a:solidFill>
                  <a:srgbClr val="000000"/>
                </a:solidFill>
                <a:effectLst/>
                <a:uFillTx/>
                <a:sym typeface="Arial"/>
              </a:rPr>
              <a:t>3</a:t>
            </a:r>
            <a:r>
              <a:rPr kumimoji="0" lang="en-GB" sz="2000" b="0" i="0" u="none" strike="noStrike" cap="none" spc="0" normalizeH="0" dirty="0" smtClean="0">
                <a:ln>
                  <a:noFill/>
                </a:ln>
                <a:solidFill>
                  <a:srgbClr val="000000"/>
                </a:solidFill>
                <a:effectLst/>
                <a:uFillTx/>
                <a:sym typeface="Arial"/>
              </a:rPr>
              <a:t> May – 25 May</a:t>
            </a:r>
          </a:p>
          <a:p>
            <a:pPr marL="0" marR="0" indent="0" algn="l" defTabSz="685800" rtl="0" fontAlgn="auto" latinLnBrk="0" hangingPunct="0">
              <a:lnSpc>
                <a:spcPct val="100000"/>
              </a:lnSpc>
              <a:spcBef>
                <a:spcPts val="0"/>
              </a:spcBef>
              <a:spcAft>
                <a:spcPts val="0"/>
              </a:spcAft>
              <a:buClrTx/>
              <a:buSzTx/>
              <a:buFontTx/>
              <a:buNone/>
              <a:tabLst/>
            </a:pPr>
            <a:endParaRPr lang="en-GB" baseline="0" dirty="0"/>
          </a:p>
          <a:p>
            <a:pPr marL="0" marR="0" indent="0" algn="l" defTabSz="685800" rtl="0" fontAlgn="auto" latinLnBrk="0" hangingPunct="0">
              <a:lnSpc>
                <a:spcPct val="100000"/>
              </a:lnSpc>
              <a:spcBef>
                <a:spcPts val="0"/>
              </a:spcBef>
              <a:spcAft>
                <a:spcPts val="0"/>
              </a:spcAft>
              <a:buClrTx/>
              <a:buSzTx/>
              <a:buFontTx/>
              <a:buNone/>
              <a:tabLst/>
            </a:pPr>
            <a:r>
              <a:rPr lang="en-GB" sz="3000" dirty="0" smtClean="0"/>
              <a:t>12</a:t>
            </a:r>
            <a:r>
              <a:rPr kumimoji="0" lang="en-GB" sz="3000" b="0" i="0" u="none" strike="noStrike" cap="none" spc="0" normalizeH="0" dirty="0" smtClean="0">
                <a:ln>
                  <a:noFill/>
                </a:ln>
                <a:solidFill>
                  <a:srgbClr val="000000"/>
                </a:solidFill>
                <a:effectLst/>
                <a:uFillTx/>
                <a:sym typeface="Arial"/>
              </a:rPr>
              <a:t> </a:t>
            </a:r>
            <a:r>
              <a:rPr kumimoji="0" lang="en-GB" sz="3000" b="0" i="0" u="none" strike="noStrike" cap="none" spc="0" normalizeH="0" dirty="0" smtClean="0">
                <a:ln>
                  <a:noFill/>
                </a:ln>
                <a:solidFill>
                  <a:srgbClr val="000000"/>
                </a:solidFill>
                <a:effectLst/>
                <a:uFillTx/>
                <a:sym typeface="Arial"/>
              </a:rPr>
              <a:t>May 2023</a:t>
            </a:r>
          </a:p>
          <a:p>
            <a:pPr marL="0" marR="0" indent="0" algn="l" defTabSz="685800" rtl="0" fontAlgn="auto" latinLnBrk="0" hangingPunct="0">
              <a:lnSpc>
                <a:spcPct val="100000"/>
              </a:lnSpc>
              <a:spcBef>
                <a:spcPts val="0"/>
              </a:spcBef>
              <a:spcAft>
                <a:spcPts val="0"/>
              </a:spcAft>
              <a:buClrTx/>
              <a:buSzTx/>
              <a:buFontTx/>
              <a:buNone/>
              <a:tabLst/>
            </a:pPr>
            <a:r>
              <a:rPr lang="en-GB" sz="3000" baseline="0" dirty="0" smtClean="0"/>
              <a:t>Energy and Trade</a:t>
            </a:r>
            <a:endParaRPr kumimoji="0" lang="en-GB" sz="3000" b="0" i="0" u="none" strike="noStrike" cap="none" spc="0" normalizeH="0" baseline="0" dirty="0">
              <a:ln>
                <a:noFill/>
              </a:ln>
              <a:solidFill>
                <a:srgbClr val="000000"/>
              </a:solidFill>
              <a:effectLst/>
              <a:uFillTx/>
              <a:sym typeface="Arial"/>
            </a:endParaRPr>
          </a:p>
        </p:txBody>
      </p:sp>
    </p:spTree>
    <p:extLst>
      <p:ext uri="{BB962C8B-B14F-4D97-AF65-F5344CB8AC3E}">
        <p14:creationId xmlns:p14="http://schemas.microsoft.com/office/powerpoint/2010/main" val="3759794771"/>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Footer Placeholder 4"/>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pic>
        <p:nvPicPr>
          <p:cNvPr id="558" name="Picture Placeholder 2" descr="Picture Placeholder 2"/>
          <p:cNvPicPr>
            <a:picLocks noGrp="1" noChangeAspect="1"/>
          </p:cNvPicPr>
          <p:nvPr>
            <p:ph type="pic" idx="21"/>
          </p:nvPr>
        </p:nvPicPr>
        <p:blipFill>
          <a:blip r:embed="rId2"/>
          <a:srcRect r="46" b="46"/>
          <a:stretch>
            <a:fillRect/>
          </a:stretch>
        </p:blipFill>
        <p:spPr>
          <a:xfrm>
            <a:off x="356811" y="331286"/>
            <a:ext cx="687192" cy="68719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4833"/>
                  <a:pt x="0" y="10800"/>
                </a:cubicBezTo>
                <a:cubicBezTo>
                  <a:pt x="0" y="16767"/>
                  <a:pt x="4833" y="21600"/>
                  <a:pt x="10800" y="21600"/>
                </a:cubicBezTo>
                <a:cubicBezTo>
                  <a:pt x="16767" y="21600"/>
                  <a:pt x="21600" y="16767"/>
                  <a:pt x="21600" y="10800"/>
                </a:cubicBezTo>
                <a:cubicBezTo>
                  <a:pt x="21600" y="4833"/>
                  <a:pt x="16767" y="0"/>
                  <a:pt x="10800" y="0"/>
                </a:cubicBezTo>
                <a:close/>
              </a:path>
            </a:pathLst>
          </a:custGeom>
        </p:spPr>
      </p:pic>
      <p:sp>
        <p:nvSpPr>
          <p:cNvPr id="559" name="Text Placeholder 3"/>
          <p:cNvSpPr txBox="1">
            <a:spLocks noGrp="1"/>
          </p:cNvSpPr>
          <p:nvPr>
            <p:ph type="body" sz="quarter" idx="1"/>
          </p:nvPr>
        </p:nvSpPr>
        <p:spPr>
          <a:xfrm>
            <a:off x="1293541" y="331286"/>
            <a:ext cx="6004726" cy="929129"/>
          </a:xfrm>
          <a:prstGeom prst="rect">
            <a:avLst/>
          </a:prstGeom>
        </p:spPr>
        <p:txBody>
          <a:bodyPr>
            <a:normAutofit fontScale="92500"/>
          </a:bodyPr>
          <a:lstStyle/>
          <a:p>
            <a:r>
              <a:rPr lang="en-GB" sz="3400" dirty="0" smtClean="0"/>
              <a:t>Battery component requirement</a:t>
            </a:r>
            <a:endParaRPr sz="3400" dirty="0"/>
          </a:p>
        </p:txBody>
      </p:sp>
      <p:sp>
        <p:nvSpPr>
          <p:cNvPr id="560" name="Slide Number Placeholder 5"/>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20</a:t>
            </a:fld>
            <a:endParaRPr/>
          </a:p>
        </p:txBody>
      </p:sp>
      <p:sp>
        <p:nvSpPr>
          <p:cNvPr id="2" name="Rectangle 1"/>
          <p:cNvSpPr/>
          <p:nvPr/>
        </p:nvSpPr>
        <p:spPr>
          <a:xfrm>
            <a:off x="356812" y="1260416"/>
            <a:ext cx="4951168" cy="492443"/>
          </a:xfrm>
          <a:prstGeom prst="rect">
            <a:avLst/>
          </a:prstGeom>
        </p:spPr>
        <p:txBody>
          <a:bodyPr wrap="square">
            <a:spAutoFit/>
          </a:bodyPr>
          <a:lstStyle/>
          <a:p>
            <a:endParaRPr lang="en-GB" sz="2600" dirty="0"/>
          </a:p>
        </p:txBody>
      </p:sp>
      <p:pic>
        <p:nvPicPr>
          <p:cNvPr id="3" name="Picture 2"/>
          <p:cNvPicPr>
            <a:picLocks noChangeAspect="1"/>
          </p:cNvPicPr>
          <p:nvPr/>
        </p:nvPicPr>
        <p:blipFill>
          <a:blip r:embed="rId3"/>
          <a:stretch>
            <a:fillRect/>
          </a:stretch>
        </p:blipFill>
        <p:spPr>
          <a:xfrm>
            <a:off x="700407" y="1590841"/>
            <a:ext cx="7971366" cy="1926414"/>
          </a:xfrm>
          <a:prstGeom prst="rect">
            <a:avLst/>
          </a:prstGeom>
        </p:spPr>
      </p:pic>
    </p:spTree>
    <p:extLst>
      <p:ext uri="{BB962C8B-B14F-4D97-AF65-F5344CB8AC3E}">
        <p14:creationId xmlns:p14="http://schemas.microsoft.com/office/powerpoint/2010/main" val="672660028"/>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Footer Placeholder 4"/>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pic>
        <p:nvPicPr>
          <p:cNvPr id="558" name="Picture Placeholder 2" descr="Picture Placeholder 2"/>
          <p:cNvPicPr>
            <a:picLocks noGrp="1" noChangeAspect="1"/>
          </p:cNvPicPr>
          <p:nvPr>
            <p:ph type="pic" idx="21"/>
          </p:nvPr>
        </p:nvPicPr>
        <p:blipFill>
          <a:blip r:embed="rId2"/>
          <a:srcRect r="46" b="46"/>
          <a:stretch>
            <a:fillRect/>
          </a:stretch>
        </p:blipFill>
        <p:spPr>
          <a:xfrm>
            <a:off x="356811" y="331286"/>
            <a:ext cx="687192" cy="68719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4833"/>
                  <a:pt x="0" y="10800"/>
                </a:cubicBezTo>
                <a:cubicBezTo>
                  <a:pt x="0" y="16767"/>
                  <a:pt x="4833" y="21600"/>
                  <a:pt x="10800" y="21600"/>
                </a:cubicBezTo>
                <a:cubicBezTo>
                  <a:pt x="16767" y="21600"/>
                  <a:pt x="21600" y="16767"/>
                  <a:pt x="21600" y="10800"/>
                </a:cubicBezTo>
                <a:cubicBezTo>
                  <a:pt x="21600" y="4833"/>
                  <a:pt x="16767" y="0"/>
                  <a:pt x="10800" y="0"/>
                </a:cubicBezTo>
                <a:close/>
              </a:path>
            </a:pathLst>
          </a:custGeom>
        </p:spPr>
      </p:pic>
      <p:sp>
        <p:nvSpPr>
          <p:cNvPr id="559" name="Text Placeholder 3"/>
          <p:cNvSpPr txBox="1">
            <a:spLocks noGrp="1"/>
          </p:cNvSpPr>
          <p:nvPr>
            <p:ph type="body" sz="quarter" idx="1"/>
          </p:nvPr>
        </p:nvSpPr>
        <p:spPr>
          <a:xfrm>
            <a:off x="1293541" y="331286"/>
            <a:ext cx="6004726" cy="929129"/>
          </a:xfrm>
          <a:prstGeom prst="rect">
            <a:avLst/>
          </a:prstGeom>
        </p:spPr>
        <p:txBody>
          <a:bodyPr>
            <a:normAutofit/>
          </a:bodyPr>
          <a:lstStyle/>
          <a:p>
            <a:r>
              <a:rPr lang="en-GB" sz="3400" dirty="0" smtClean="0"/>
              <a:t>Free trade agreements?</a:t>
            </a:r>
            <a:endParaRPr sz="3400" dirty="0"/>
          </a:p>
        </p:txBody>
      </p:sp>
      <p:sp>
        <p:nvSpPr>
          <p:cNvPr id="560" name="Slide Number Placeholder 5"/>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21</a:t>
            </a:fld>
            <a:endParaRPr/>
          </a:p>
        </p:txBody>
      </p:sp>
      <p:sp>
        <p:nvSpPr>
          <p:cNvPr id="2" name="Rectangle 1"/>
          <p:cNvSpPr/>
          <p:nvPr/>
        </p:nvSpPr>
        <p:spPr>
          <a:xfrm>
            <a:off x="356812" y="1260416"/>
            <a:ext cx="4951168" cy="492443"/>
          </a:xfrm>
          <a:prstGeom prst="rect">
            <a:avLst/>
          </a:prstGeom>
        </p:spPr>
        <p:txBody>
          <a:bodyPr wrap="square">
            <a:spAutoFit/>
          </a:bodyPr>
          <a:lstStyle/>
          <a:p>
            <a:endParaRPr lang="en-GB" sz="2600" dirty="0"/>
          </a:p>
        </p:txBody>
      </p:sp>
      <p:pic>
        <p:nvPicPr>
          <p:cNvPr id="4" name="Picture 3"/>
          <p:cNvPicPr>
            <a:picLocks noChangeAspect="1"/>
          </p:cNvPicPr>
          <p:nvPr/>
        </p:nvPicPr>
        <p:blipFill>
          <a:blip r:embed="rId3"/>
          <a:stretch>
            <a:fillRect/>
          </a:stretch>
        </p:blipFill>
        <p:spPr>
          <a:xfrm>
            <a:off x="952500" y="1250835"/>
            <a:ext cx="6959600" cy="2838784"/>
          </a:xfrm>
          <a:prstGeom prst="rect">
            <a:avLst/>
          </a:prstGeom>
        </p:spPr>
      </p:pic>
    </p:spTree>
    <p:extLst>
      <p:ext uri="{BB962C8B-B14F-4D97-AF65-F5344CB8AC3E}">
        <p14:creationId xmlns:p14="http://schemas.microsoft.com/office/powerpoint/2010/main" val="227342022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Footer Placeholder 4"/>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pic>
        <p:nvPicPr>
          <p:cNvPr id="558" name="Picture Placeholder 2" descr="Picture Placeholder 2"/>
          <p:cNvPicPr>
            <a:picLocks noGrp="1" noChangeAspect="1"/>
          </p:cNvPicPr>
          <p:nvPr>
            <p:ph type="pic" idx="21"/>
          </p:nvPr>
        </p:nvPicPr>
        <p:blipFill>
          <a:blip r:embed="rId2"/>
          <a:srcRect r="46" b="46"/>
          <a:stretch>
            <a:fillRect/>
          </a:stretch>
        </p:blipFill>
        <p:spPr>
          <a:xfrm>
            <a:off x="356811" y="331286"/>
            <a:ext cx="687192" cy="68719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4833"/>
                  <a:pt x="0" y="10800"/>
                </a:cubicBezTo>
                <a:cubicBezTo>
                  <a:pt x="0" y="16767"/>
                  <a:pt x="4833" y="21600"/>
                  <a:pt x="10800" y="21600"/>
                </a:cubicBezTo>
                <a:cubicBezTo>
                  <a:pt x="16767" y="21600"/>
                  <a:pt x="21600" y="16767"/>
                  <a:pt x="21600" y="10800"/>
                </a:cubicBezTo>
                <a:cubicBezTo>
                  <a:pt x="21600" y="4833"/>
                  <a:pt x="16767" y="0"/>
                  <a:pt x="10800" y="0"/>
                </a:cubicBezTo>
                <a:close/>
              </a:path>
            </a:pathLst>
          </a:custGeom>
        </p:spPr>
      </p:pic>
      <p:sp>
        <p:nvSpPr>
          <p:cNvPr id="559" name="Text Placeholder 3"/>
          <p:cNvSpPr txBox="1">
            <a:spLocks noGrp="1"/>
          </p:cNvSpPr>
          <p:nvPr>
            <p:ph type="body" sz="quarter" idx="1"/>
          </p:nvPr>
        </p:nvSpPr>
        <p:spPr>
          <a:xfrm>
            <a:off x="1293541" y="331286"/>
            <a:ext cx="6004726" cy="929129"/>
          </a:xfrm>
          <a:prstGeom prst="rect">
            <a:avLst/>
          </a:prstGeom>
        </p:spPr>
        <p:txBody>
          <a:bodyPr>
            <a:normAutofit/>
          </a:bodyPr>
          <a:lstStyle/>
          <a:p>
            <a:r>
              <a:rPr lang="en-GB" sz="3400" dirty="0" smtClean="0"/>
              <a:t>What about the EU?</a:t>
            </a:r>
            <a:endParaRPr sz="3400" dirty="0"/>
          </a:p>
        </p:txBody>
      </p:sp>
      <p:sp>
        <p:nvSpPr>
          <p:cNvPr id="560" name="Slide Number Placeholder 5"/>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22</a:t>
            </a:fld>
            <a:endParaRPr/>
          </a:p>
        </p:txBody>
      </p:sp>
      <p:sp>
        <p:nvSpPr>
          <p:cNvPr id="2" name="Rectangle 1"/>
          <p:cNvSpPr/>
          <p:nvPr/>
        </p:nvSpPr>
        <p:spPr>
          <a:xfrm>
            <a:off x="356812" y="1260416"/>
            <a:ext cx="4951168" cy="492443"/>
          </a:xfrm>
          <a:prstGeom prst="rect">
            <a:avLst/>
          </a:prstGeom>
        </p:spPr>
        <p:txBody>
          <a:bodyPr wrap="square">
            <a:spAutoFit/>
          </a:bodyPr>
          <a:lstStyle/>
          <a:p>
            <a:endParaRPr lang="en-GB" sz="2600" dirty="0"/>
          </a:p>
        </p:txBody>
      </p:sp>
      <p:pic>
        <p:nvPicPr>
          <p:cNvPr id="3" name="Picture 2"/>
          <p:cNvPicPr>
            <a:picLocks noChangeAspect="1"/>
          </p:cNvPicPr>
          <p:nvPr/>
        </p:nvPicPr>
        <p:blipFill>
          <a:blip r:embed="rId3"/>
          <a:stretch>
            <a:fillRect/>
          </a:stretch>
        </p:blipFill>
        <p:spPr>
          <a:xfrm>
            <a:off x="1365249" y="1215197"/>
            <a:ext cx="5659757" cy="3208096"/>
          </a:xfrm>
          <a:prstGeom prst="rect">
            <a:avLst/>
          </a:prstGeom>
        </p:spPr>
      </p:pic>
    </p:spTree>
    <p:extLst>
      <p:ext uri="{BB962C8B-B14F-4D97-AF65-F5344CB8AC3E}">
        <p14:creationId xmlns:p14="http://schemas.microsoft.com/office/powerpoint/2010/main" val="313145038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4185016" cy="1454342"/>
          </a:xfrm>
          <a:prstGeom prst="rect">
            <a:avLst/>
          </a:prstGeom>
        </p:spPr>
        <p:txBody>
          <a:bodyPr>
            <a:normAutofit/>
          </a:bodyPr>
          <a:lstStyle/>
          <a:p>
            <a:pPr defTabSz="672084">
              <a:defRPr sz="3724"/>
            </a:pPr>
            <a:r>
              <a:rPr lang="en-GB" dirty="0" smtClean="0"/>
              <a:t>Net Zero</a:t>
            </a:r>
            <a:endParaRPr dirty="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23</a:t>
            </a:fld>
            <a:endParaRPr/>
          </a:p>
        </p:txBody>
      </p:sp>
      <p:pic>
        <p:nvPicPr>
          <p:cNvPr id="489" name="Picture Placeholder 10" descr="Picture Placeholder 10"/>
          <p:cNvPicPr>
            <a:picLocks noGrp="1" noChangeAspect="1"/>
          </p:cNvPicPr>
          <p:nvPr>
            <p:ph type="pic" idx="21"/>
          </p:nvPr>
        </p:nvPicPr>
        <p:blipFill>
          <a:blip r:embed="rId2"/>
          <a:stretch>
            <a:fillRect/>
          </a:stretch>
        </p:blipFill>
        <p:spPr>
          <a:prstGeom prst="rect">
            <a:avLst/>
          </a:prstGeom>
        </p:spPr>
      </p:pic>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prstGeom prst="rect">
            <a:avLst/>
          </a:prstGeom>
        </p:spPr>
        <p:txBody>
          <a:bodyPr/>
          <a:lstStyle/>
          <a:p>
            <a:endParaRPr/>
          </a:p>
        </p:txBody>
      </p:sp>
      <p:sp>
        <p:nvSpPr>
          <p:cNvPr id="9" name="Content Placeholder 8"/>
          <p:cNvSpPr txBox="1">
            <a:spLocks/>
          </p:cNvSpPr>
          <p:nvPr/>
        </p:nvSpPr>
        <p:spPr>
          <a:xfrm>
            <a:off x="4823008" y="438775"/>
            <a:ext cx="3659353" cy="31756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marL="17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1pPr>
            <a:lvl2pPr marL="35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2pPr>
            <a:lvl3pPr marL="53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3pPr>
            <a:lvl4pPr marL="71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4pPr>
            <a:lvl5pPr marL="900000"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5pPr>
            <a:lvl6pPr marL="19123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6pPr>
            <a:lvl7pPr marL="22552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7pPr>
            <a:lvl8pPr marL="25981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8pPr>
            <a:lvl9pPr marL="29410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9pPr>
          </a:lstStyle>
          <a:p>
            <a:pPr marL="0" indent="0" hangingPunct="1">
              <a:buFont typeface="Arial"/>
              <a:buNone/>
            </a:pPr>
            <a:endParaRPr lang="en-GB" sz="2400" dirty="0"/>
          </a:p>
        </p:txBody>
      </p:sp>
      <p:pic>
        <p:nvPicPr>
          <p:cNvPr id="2" name="Picture 1"/>
          <p:cNvPicPr>
            <a:picLocks noChangeAspect="1"/>
          </p:cNvPicPr>
          <p:nvPr/>
        </p:nvPicPr>
        <p:blipFill>
          <a:blip r:embed="rId3"/>
          <a:stretch>
            <a:fillRect/>
          </a:stretch>
        </p:blipFill>
        <p:spPr>
          <a:xfrm>
            <a:off x="397224" y="1140623"/>
            <a:ext cx="8085137" cy="3241576"/>
          </a:xfrm>
          <a:prstGeom prst="rect">
            <a:avLst/>
          </a:prstGeom>
        </p:spPr>
      </p:pic>
    </p:spTree>
    <p:extLst>
      <p:ext uri="{BB962C8B-B14F-4D97-AF65-F5344CB8AC3E}">
        <p14:creationId xmlns:p14="http://schemas.microsoft.com/office/powerpoint/2010/main" val="2734184749"/>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4185016" cy="1454342"/>
          </a:xfrm>
          <a:prstGeom prst="rect">
            <a:avLst/>
          </a:prstGeom>
        </p:spPr>
        <p:txBody>
          <a:bodyPr>
            <a:normAutofit/>
          </a:bodyPr>
          <a:lstStyle/>
          <a:p>
            <a:pPr defTabSz="672084">
              <a:defRPr sz="3724"/>
            </a:pPr>
            <a:r>
              <a:rPr lang="en-GB" dirty="0" smtClean="0"/>
              <a:t>Net Zero</a:t>
            </a:r>
            <a:endParaRPr dirty="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24</a:t>
            </a:fld>
            <a:endParaRPr/>
          </a:p>
        </p:txBody>
      </p:sp>
      <p:pic>
        <p:nvPicPr>
          <p:cNvPr id="489" name="Picture Placeholder 10" descr="Picture Placeholder 10"/>
          <p:cNvPicPr>
            <a:picLocks noGrp="1" noChangeAspect="1"/>
          </p:cNvPicPr>
          <p:nvPr>
            <p:ph type="pic" idx="21"/>
          </p:nvPr>
        </p:nvPicPr>
        <p:blipFill>
          <a:blip r:embed="rId2"/>
          <a:stretch>
            <a:fillRect/>
          </a:stretch>
        </p:blipFill>
        <p:spPr>
          <a:prstGeom prst="rect">
            <a:avLst/>
          </a:prstGeom>
        </p:spPr>
      </p:pic>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prstGeom prst="rect">
            <a:avLst/>
          </a:prstGeom>
        </p:spPr>
        <p:txBody>
          <a:bodyPr/>
          <a:lstStyle/>
          <a:p>
            <a:endParaRPr/>
          </a:p>
        </p:txBody>
      </p:sp>
      <p:sp>
        <p:nvSpPr>
          <p:cNvPr id="9" name="Content Placeholder 8"/>
          <p:cNvSpPr txBox="1">
            <a:spLocks/>
          </p:cNvSpPr>
          <p:nvPr/>
        </p:nvSpPr>
        <p:spPr>
          <a:xfrm>
            <a:off x="4823008" y="438775"/>
            <a:ext cx="3659353" cy="31756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marL="17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1pPr>
            <a:lvl2pPr marL="35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2pPr>
            <a:lvl3pPr marL="53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3pPr>
            <a:lvl4pPr marL="71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4pPr>
            <a:lvl5pPr marL="900000"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5pPr>
            <a:lvl6pPr marL="19123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6pPr>
            <a:lvl7pPr marL="22552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7pPr>
            <a:lvl8pPr marL="25981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8pPr>
            <a:lvl9pPr marL="29410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9pPr>
          </a:lstStyle>
          <a:p>
            <a:pPr marL="0" indent="0" hangingPunct="1">
              <a:buFont typeface="Arial"/>
              <a:buNone/>
            </a:pPr>
            <a:endParaRPr lang="en-GB" sz="2400" dirty="0"/>
          </a:p>
        </p:txBody>
      </p:sp>
      <p:pic>
        <p:nvPicPr>
          <p:cNvPr id="4" name="Picture 3"/>
          <p:cNvPicPr>
            <a:picLocks noChangeAspect="1"/>
          </p:cNvPicPr>
          <p:nvPr/>
        </p:nvPicPr>
        <p:blipFill>
          <a:blip r:embed="rId3"/>
          <a:stretch>
            <a:fillRect/>
          </a:stretch>
        </p:blipFill>
        <p:spPr>
          <a:xfrm>
            <a:off x="4569452" y="2377050"/>
            <a:ext cx="4315391" cy="2416619"/>
          </a:xfrm>
          <a:prstGeom prst="rect">
            <a:avLst/>
          </a:prstGeom>
        </p:spPr>
      </p:pic>
      <p:pic>
        <p:nvPicPr>
          <p:cNvPr id="5" name="Picture 4"/>
          <p:cNvPicPr>
            <a:picLocks noChangeAspect="1"/>
          </p:cNvPicPr>
          <p:nvPr/>
        </p:nvPicPr>
        <p:blipFill>
          <a:blip r:embed="rId4"/>
          <a:stretch>
            <a:fillRect/>
          </a:stretch>
        </p:blipFill>
        <p:spPr>
          <a:xfrm>
            <a:off x="79658" y="754034"/>
            <a:ext cx="5130701" cy="2751365"/>
          </a:xfrm>
          <a:prstGeom prst="rect">
            <a:avLst/>
          </a:prstGeom>
        </p:spPr>
      </p:pic>
      <p:pic>
        <p:nvPicPr>
          <p:cNvPr id="3" name="Picture 2"/>
          <p:cNvPicPr>
            <a:picLocks noChangeAspect="1"/>
          </p:cNvPicPr>
          <p:nvPr/>
        </p:nvPicPr>
        <p:blipFill>
          <a:blip r:embed="rId5"/>
          <a:stretch>
            <a:fillRect/>
          </a:stretch>
        </p:blipFill>
        <p:spPr>
          <a:xfrm>
            <a:off x="522567" y="1508217"/>
            <a:ext cx="8093763" cy="1955800"/>
          </a:xfrm>
          <a:prstGeom prst="rect">
            <a:avLst/>
          </a:prstGeom>
        </p:spPr>
      </p:pic>
      <p:pic>
        <p:nvPicPr>
          <p:cNvPr id="7" name="Picture 6"/>
          <p:cNvPicPr>
            <a:picLocks noChangeAspect="1"/>
          </p:cNvPicPr>
          <p:nvPr/>
        </p:nvPicPr>
        <p:blipFill>
          <a:blip r:embed="rId6"/>
          <a:stretch>
            <a:fillRect/>
          </a:stretch>
        </p:blipFill>
        <p:spPr>
          <a:xfrm>
            <a:off x="2101467" y="1310318"/>
            <a:ext cx="4941065" cy="2522863"/>
          </a:xfrm>
          <a:prstGeom prst="rect">
            <a:avLst/>
          </a:prstGeom>
        </p:spPr>
      </p:pic>
    </p:spTree>
    <p:extLst>
      <p:ext uri="{BB962C8B-B14F-4D97-AF65-F5344CB8AC3E}">
        <p14:creationId xmlns:p14="http://schemas.microsoft.com/office/powerpoint/2010/main" val="18901992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4185016" cy="1454342"/>
          </a:xfrm>
          <a:prstGeom prst="rect">
            <a:avLst/>
          </a:prstGeom>
        </p:spPr>
        <p:txBody>
          <a:bodyPr>
            <a:normAutofit/>
          </a:bodyPr>
          <a:lstStyle/>
          <a:p>
            <a:pPr defTabSz="672084">
              <a:defRPr sz="3724"/>
            </a:pPr>
            <a:r>
              <a:rPr lang="en-GB" dirty="0" smtClean="0"/>
              <a:t>Local Content Requirements</a:t>
            </a:r>
            <a:endParaRPr dirty="0"/>
          </a:p>
        </p:txBody>
      </p:sp>
      <p:sp>
        <p:nvSpPr>
          <p:cNvPr id="487" name="Content Placeholder 8"/>
          <p:cNvSpPr txBox="1">
            <a:spLocks noGrp="1"/>
          </p:cNvSpPr>
          <p:nvPr>
            <p:ph type="body" sz="half" idx="1"/>
          </p:nvPr>
        </p:nvSpPr>
        <p:spPr>
          <a:xfrm>
            <a:off x="341503" y="1327150"/>
            <a:ext cx="3925698" cy="3022556"/>
          </a:xfrm>
          <a:prstGeom prst="rect">
            <a:avLst/>
          </a:prstGeom>
        </p:spPr>
        <p:txBody>
          <a:bodyPr>
            <a:normAutofit/>
          </a:bodyPr>
          <a:lstStyle/>
          <a:p>
            <a:r>
              <a:rPr lang="en-GB" sz="2000" dirty="0" smtClean="0"/>
              <a:t>Both IRA and EU plan include LCRs.</a:t>
            </a:r>
            <a:endParaRPr lang="en-GB" sz="2000" dirty="0"/>
          </a:p>
          <a:p>
            <a:r>
              <a:rPr lang="en-GB" sz="2000" dirty="0" smtClean="0"/>
              <a:t>Risk: best technologies lose out to local technologies.</a:t>
            </a:r>
          </a:p>
          <a:p>
            <a:r>
              <a:rPr lang="en-GB" sz="2000" dirty="0" smtClean="0"/>
              <a:t>Immediate result: local companies consider relocating where the benefits are granted.</a:t>
            </a:r>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25</a:t>
            </a:fld>
            <a:endParaRPr/>
          </a:p>
        </p:txBody>
      </p:sp>
      <p:pic>
        <p:nvPicPr>
          <p:cNvPr id="489" name="Picture Placeholder 10" descr="Picture Placeholder 10"/>
          <p:cNvPicPr>
            <a:picLocks noGrp="1" noChangeAspect="1"/>
          </p:cNvPicPr>
          <p:nvPr>
            <p:ph type="pic" idx="21"/>
          </p:nvPr>
        </p:nvPicPr>
        <p:blipFill>
          <a:blip r:embed="rId2"/>
          <a:stretch>
            <a:fillRect/>
          </a:stretch>
        </p:blipFill>
        <p:spPr>
          <a:prstGeom prst="rect">
            <a:avLst/>
          </a:prstGeom>
        </p:spPr>
      </p:pic>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prstGeom prst="rect">
            <a:avLst/>
          </a:prstGeom>
        </p:spPr>
        <p:txBody>
          <a:bodyPr/>
          <a:lstStyle/>
          <a:p>
            <a:endParaRPr/>
          </a:p>
        </p:txBody>
      </p:sp>
      <p:sp>
        <p:nvSpPr>
          <p:cNvPr id="9" name="Content Placeholder 8"/>
          <p:cNvSpPr txBox="1">
            <a:spLocks/>
          </p:cNvSpPr>
          <p:nvPr/>
        </p:nvSpPr>
        <p:spPr>
          <a:xfrm>
            <a:off x="4823008" y="438775"/>
            <a:ext cx="3659353" cy="31756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marL="17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1pPr>
            <a:lvl2pPr marL="35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2pPr>
            <a:lvl3pPr marL="53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3pPr>
            <a:lvl4pPr marL="71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4pPr>
            <a:lvl5pPr marL="900000"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5pPr>
            <a:lvl6pPr marL="19123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6pPr>
            <a:lvl7pPr marL="22552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7pPr>
            <a:lvl8pPr marL="25981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8pPr>
            <a:lvl9pPr marL="29410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9pPr>
          </a:lstStyle>
          <a:p>
            <a:pPr marL="0" indent="0" hangingPunct="1">
              <a:buFont typeface="Arial"/>
              <a:buNone/>
            </a:pPr>
            <a:endParaRPr lang="en-GB" sz="2400" dirty="0"/>
          </a:p>
        </p:txBody>
      </p:sp>
      <p:pic>
        <p:nvPicPr>
          <p:cNvPr id="3" name="Picture 2"/>
          <p:cNvPicPr>
            <a:picLocks noChangeAspect="1"/>
          </p:cNvPicPr>
          <p:nvPr/>
        </p:nvPicPr>
        <p:blipFill>
          <a:blip r:embed="rId3"/>
          <a:stretch>
            <a:fillRect/>
          </a:stretch>
        </p:blipFill>
        <p:spPr>
          <a:xfrm>
            <a:off x="4571993" y="622210"/>
            <a:ext cx="4329486" cy="2710293"/>
          </a:xfrm>
          <a:prstGeom prst="rect">
            <a:avLst/>
          </a:prstGeom>
        </p:spPr>
      </p:pic>
    </p:spTree>
    <p:extLst>
      <p:ext uri="{BB962C8B-B14F-4D97-AF65-F5344CB8AC3E}">
        <p14:creationId xmlns:p14="http://schemas.microsoft.com/office/powerpoint/2010/main" val="1845941404"/>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4185016" cy="999001"/>
          </a:xfrm>
          <a:prstGeom prst="rect">
            <a:avLst/>
          </a:prstGeom>
        </p:spPr>
        <p:txBody>
          <a:bodyPr>
            <a:normAutofit fontScale="90000"/>
          </a:bodyPr>
          <a:lstStyle/>
          <a:p>
            <a:pPr defTabSz="672084">
              <a:defRPr sz="3724"/>
            </a:pPr>
            <a:r>
              <a:rPr lang="en-GB" dirty="0" smtClean="0"/>
              <a:t>Run for raw materials</a:t>
            </a:r>
            <a:endParaRPr dirty="0"/>
          </a:p>
        </p:txBody>
      </p:sp>
      <p:sp>
        <p:nvSpPr>
          <p:cNvPr id="487" name="Content Placeholder 8"/>
          <p:cNvSpPr txBox="1">
            <a:spLocks noGrp="1"/>
          </p:cNvSpPr>
          <p:nvPr>
            <p:ph type="body" sz="half" idx="1"/>
          </p:nvPr>
        </p:nvSpPr>
        <p:spPr>
          <a:xfrm>
            <a:off x="341503" y="1327150"/>
            <a:ext cx="3925698" cy="3022556"/>
          </a:xfrm>
          <a:prstGeom prst="rect">
            <a:avLst/>
          </a:prstGeom>
        </p:spPr>
        <p:txBody>
          <a:bodyPr>
            <a:normAutofit/>
          </a:bodyPr>
          <a:lstStyle/>
          <a:p>
            <a:r>
              <a:rPr lang="en-GB" sz="2800" dirty="0" smtClean="0"/>
              <a:t>Risk of </a:t>
            </a:r>
            <a:r>
              <a:rPr lang="en-GB" sz="2800" dirty="0" err="1" smtClean="0"/>
              <a:t>weaponising</a:t>
            </a:r>
            <a:r>
              <a:rPr lang="en-GB" sz="2800" dirty="0" smtClean="0"/>
              <a:t> raw materials (like energy in 2022)</a:t>
            </a:r>
          </a:p>
          <a:p>
            <a:r>
              <a:rPr lang="en-GB" sz="2800" dirty="0" smtClean="0"/>
              <a:t>Big reserves in Africa (outside China)</a:t>
            </a:r>
          </a:p>
          <a:p>
            <a:pPr marL="0" indent="0">
              <a:buNone/>
            </a:pPr>
            <a:endParaRPr lang="en-GB" sz="2000" dirty="0" smtClean="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26</a:t>
            </a:fld>
            <a:endParaRPr/>
          </a:p>
        </p:txBody>
      </p:sp>
      <p:pic>
        <p:nvPicPr>
          <p:cNvPr id="489" name="Picture Placeholder 10" descr="Picture Placeholder 10"/>
          <p:cNvPicPr>
            <a:picLocks noGrp="1" noChangeAspect="1"/>
          </p:cNvPicPr>
          <p:nvPr>
            <p:ph type="pic" idx="21"/>
          </p:nvPr>
        </p:nvPicPr>
        <p:blipFill>
          <a:blip r:embed="rId2"/>
          <a:stretch>
            <a:fillRect/>
          </a:stretch>
        </p:blipFill>
        <p:spPr>
          <a:prstGeom prst="rect">
            <a:avLst/>
          </a:prstGeom>
        </p:spPr>
      </p:pic>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prstGeom prst="rect">
            <a:avLst/>
          </a:prstGeom>
        </p:spPr>
        <p:txBody>
          <a:bodyPr/>
          <a:lstStyle/>
          <a:p>
            <a:endParaRPr/>
          </a:p>
        </p:txBody>
      </p:sp>
      <p:sp>
        <p:nvSpPr>
          <p:cNvPr id="9" name="Content Placeholder 8"/>
          <p:cNvSpPr txBox="1">
            <a:spLocks/>
          </p:cNvSpPr>
          <p:nvPr/>
        </p:nvSpPr>
        <p:spPr>
          <a:xfrm>
            <a:off x="4823008" y="438775"/>
            <a:ext cx="3659353" cy="31756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marL="17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1pPr>
            <a:lvl2pPr marL="35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2pPr>
            <a:lvl3pPr marL="53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3pPr>
            <a:lvl4pPr marL="71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4pPr>
            <a:lvl5pPr marL="900000"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5pPr>
            <a:lvl6pPr marL="19123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6pPr>
            <a:lvl7pPr marL="22552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7pPr>
            <a:lvl8pPr marL="25981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8pPr>
            <a:lvl9pPr marL="29410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9pPr>
          </a:lstStyle>
          <a:p>
            <a:pPr marL="0" indent="0" hangingPunct="1">
              <a:buFont typeface="Arial"/>
              <a:buNone/>
            </a:pPr>
            <a:endParaRPr lang="en-GB" sz="2400" dirty="0"/>
          </a:p>
        </p:txBody>
      </p:sp>
      <p:pic>
        <p:nvPicPr>
          <p:cNvPr id="3" name="Picture 2"/>
          <p:cNvPicPr>
            <a:picLocks noChangeAspect="1"/>
          </p:cNvPicPr>
          <p:nvPr/>
        </p:nvPicPr>
        <p:blipFill>
          <a:blip r:embed="rId3"/>
          <a:stretch>
            <a:fillRect/>
          </a:stretch>
        </p:blipFill>
        <p:spPr>
          <a:xfrm>
            <a:off x="4589118" y="983783"/>
            <a:ext cx="4338879" cy="2890837"/>
          </a:xfrm>
          <a:prstGeom prst="rect">
            <a:avLst/>
          </a:prstGeom>
        </p:spPr>
      </p:pic>
    </p:spTree>
    <p:extLst>
      <p:ext uri="{BB962C8B-B14F-4D97-AF65-F5344CB8AC3E}">
        <p14:creationId xmlns:p14="http://schemas.microsoft.com/office/powerpoint/2010/main" val="3338503134"/>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4185016" cy="999001"/>
          </a:xfrm>
          <a:prstGeom prst="rect">
            <a:avLst/>
          </a:prstGeom>
        </p:spPr>
        <p:txBody>
          <a:bodyPr>
            <a:normAutofit fontScale="90000"/>
          </a:bodyPr>
          <a:lstStyle/>
          <a:p>
            <a:pPr defTabSz="672084">
              <a:defRPr sz="3724"/>
            </a:pPr>
            <a:r>
              <a:rPr lang="en-GB" dirty="0" smtClean="0"/>
              <a:t>New rules on car emissions</a:t>
            </a:r>
            <a:endParaRPr dirty="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27</a:t>
            </a:fld>
            <a:endParaRPr/>
          </a:p>
        </p:txBody>
      </p:sp>
      <p:pic>
        <p:nvPicPr>
          <p:cNvPr id="489" name="Picture Placeholder 10" descr="Picture Placeholder 10"/>
          <p:cNvPicPr>
            <a:picLocks noGrp="1" noChangeAspect="1"/>
          </p:cNvPicPr>
          <p:nvPr>
            <p:ph type="pic" idx="21"/>
          </p:nvPr>
        </p:nvPicPr>
        <p:blipFill>
          <a:blip r:embed="rId2"/>
          <a:stretch>
            <a:fillRect/>
          </a:stretch>
        </p:blipFill>
        <p:spPr>
          <a:prstGeom prst="rect">
            <a:avLst/>
          </a:prstGeom>
        </p:spPr>
      </p:pic>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prstGeom prst="rect">
            <a:avLst/>
          </a:prstGeom>
        </p:spPr>
        <p:txBody>
          <a:bodyPr/>
          <a:lstStyle/>
          <a:p>
            <a:endParaRPr/>
          </a:p>
        </p:txBody>
      </p:sp>
      <p:sp>
        <p:nvSpPr>
          <p:cNvPr id="9" name="Content Placeholder 8"/>
          <p:cNvSpPr txBox="1">
            <a:spLocks/>
          </p:cNvSpPr>
          <p:nvPr/>
        </p:nvSpPr>
        <p:spPr>
          <a:xfrm>
            <a:off x="4823008" y="438775"/>
            <a:ext cx="3659353" cy="31756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marL="17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1pPr>
            <a:lvl2pPr marL="35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2pPr>
            <a:lvl3pPr marL="53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3pPr>
            <a:lvl4pPr marL="71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4pPr>
            <a:lvl5pPr marL="900000"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5pPr>
            <a:lvl6pPr marL="19123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6pPr>
            <a:lvl7pPr marL="22552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7pPr>
            <a:lvl8pPr marL="25981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8pPr>
            <a:lvl9pPr marL="29410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9pPr>
          </a:lstStyle>
          <a:p>
            <a:pPr marL="0" indent="0" hangingPunct="1">
              <a:buFont typeface="Arial"/>
              <a:buNone/>
            </a:pPr>
            <a:endParaRPr lang="en-GB" sz="2400" dirty="0"/>
          </a:p>
        </p:txBody>
      </p:sp>
      <p:pic>
        <p:nvPicPr>
          <p:cNvPr id="4" name="Picture 3"/>
          <p:cNvPicPr>
            <a:picLocks noChangeAspect="1"/>
          </p:cNvPicPr>
          <p:nvPr/>
        </p:nvPicPr>
        <p:blipFill>
          <a:blip r:embed="rId3"/>
          <a:stretch>
            <a:fillRect/>
          </a:stretch>
        </p:blipFill>
        <p:spPr>
          <a:xfrm>
            <a:off x="4571996" y="215098"/>
            <a:ext cx="4352611" cy="2445551"/>
          </a:xfrm>
          <a:prstGeom prst="rect">
            <a:avLst/>
          </a:prstGeom>
        </p:spPr>
      </p:pic>
      <p:pic>
        <p:nvPicPr>
          <p:cNvPr id="2" name="Picture 1"/>
          <p:cNvPicPr>
            <a:picLocks noChangeAspect="1"/>
          </p:cNvPicPr>
          <p:nvPr/>
        </p:nvPicPr>
        <p:blipFill>
          <a:blip r:embed="rId4"/>
          <a:stretch>
            <a:fillRect/>
          </a:stretch>
        </p:blipFill>
        <p:spPr>
          <a:xfrm>
            <a:off x="307412" y="1370885"/>
            <a:ext cx="8358187" cy="3108709"/>
          </a:xfrm>
          <a:prstGeom prst="rect">
            <a:avLst/>
          </a:prstGeom>
        </p:spPr>
      </p:pic>
    </p:spTree>
    <p:extLst>
      <p:ext uri="{BB962C8B-B14F-4D97-AF65-F5344CB8AC3E}">
        <p14:creationId xmlns:p14="http://schemas.microsoft.com/office/powerpoint/2010/main" val="259847281"/>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4185016" cy="999001"/>
          </a:xfrm>
          <a:prstGeom prst="rect">
            <a:avLst/>
          </a:prstGeom>
        </p:spPr>
        <p:txBody>
          <a:bodyPr>
            <a:normAutofit/>
          </a:bodyPr>
          <a:lstStyle/>
          <a:p>
            <a:pPr defTabSz="672084">
              <a:defRPr sz="3724"/>
            </a:pPr>
            <a:r>
              <a:rPr lang="en-GB" dirty="0" smtClean="0"/>
              <a:t>Any exception?</a:t>
            </a:r>
            <a:endParaRPr dirty="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28</a:t>
            </a:fld>
            <a:endParaRPr/>
          </a:p>
        </p:txBody>
      </p:sp>
      <p:pic>
        <p:nvPicPr>
          <p:cNvPr id="489" name="Picture Placeholder 10" descr="Picture Placeholder 10"/>
          <p:cNvPicPr>
            <a:picLocks noGrp="1" noChangeAspect="1"/>
          </p:cNvPicPr>
          <p:nvPr>
            <p:ph type="pic" idx="21"/>
          </p:nvPr>
        </p:nvPicPr>
        <p:blipFill>
          <a:blip r:embed="rId2"/>
          <a:stretch>
            <a:fillRect/>
          </a:stretch>
        </p:blipFill>
        <p:spPr>
          <a:prstGeom prst="rect">
            <a:avLst/>
          </a:prstGeom>
        </p:spPr>
      </p:pic>
      <p:sp>
        <p:nvSpPr>
          <p:cNvPr id="490" name="Text Placeholder 9"/>
          <p:cNvSpPr>
            <a:spLocks noGrp="1"/>
          </p:cNvSpPr>
          <p:nvPr>
            <p:ph type="body" idx="22"/>
          </p:nvPr>
        </p:nvSpPr>
        <p:spPr>
          <a:prstGeom prst="rect">
            <a:avLst/>
          </a:prstGeom>
        </p:spPr>
        <p:txBody>
          <a:bodyPr/>
          <a:lstStyle/>
          <a:p>
            <a:endParaRPr/>
          </a:p>
        </p:txBody>
      </p:sp>
      <p:sp>
        <p:nvSpPr>
          <p:cNvPr id="491" name="Text Placeholder 11"/>
          <p:cNvSpPr>
            <a:spLocks noGrp="1"/>
          </p:cNvSpPr>
          <p:nvPr>
            <p:ph type="body" idx="23"/>
          </p:nvPr>
        </p:nvSpPr>
        <p:spPr>
          <a:prstGeom prst="rect">
            <a:avLst/>
          </a:prstGeom>
        </p:spPr>
        <p:txBody>
          <a:bodyPr/>
          <a:lstStyle/>
          <a:p>
            <a:endParaRPr/>
          </a:p>
        </p:txBody>
      </p:sp>
      <p:sp>
        <p:nvSpPr>
          <p:cNvPr id="9" name="Content Placeholder 8"/>
          <p:cNvSpPr txBox="1">
            <a:spLocks/>
          </p:cNvSpPr>
          <p:nvPr/>
        </p:nvSpPr>
        <p:spPr>
          <a:xfrm>
            <a:off x="4823008" y="438775"/>
            <a:ext cx="3659353" cy="31756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marL="17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1pPr>
            <a:lvl2pPr marL="35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2pPr>
            <a:lvl3pPr marL="53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3pPr>
            <a:lvl4pPr marL="71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4pPr>
            <a:lvl5pPr marL="900000"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5pPr>
            <a:lvl6pPr marL="19123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6pPr>
            <a:lvl7pPr marL="22552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7pPr>
            <a:lvl8pPr marL="25981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8pPr>
            <a:lvl9pPr marL="29410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9pPr>
          </a:lstStyle>
          <a:p>
            <a:pPr marL="0" indent="0" hangingPunct="1">
              <a:buFont typeface="Arial"/>
              <a:buNone/>
            </a:pPr>
            <a:endParaRPr lang="en-GB" sz="2400" dirty="0"/>
          </a:p>
        </p:txBody>
      </p:sp>
      <p:pic>
        <p:nvPicPr>
          <p:cNvPr id="3" name="Picture 2"/>
          <p:cNvPicPr>
            <a:picLocks noChangeAspect="1"/>
          </p:cNvPicPr>
          <p:nvPr/>
        </p:nvPicPr>
        <p:blipFill>
          <a:blip r:embed="rId3"/>
          <a:stretch>
            <a:fillRect/>
          </a:stretch>
        </p:blipFill>
        <p:spPr>
          <a:xfrm>
            <a:off x="405787" y="941135"/>
            <a:ext cx="6886259" cy="2811715"/>
          </a:xfrm>
          <a:prstGeom prst="rect">
            <a:avLst/>
          </a:prstGeom>
        </p:spPr>
      </p:pic>
      <p:pic>
        <p:nvPicPr>
          <p:cNvPr id="5" name="Picture 4"/>
          <p:cNvPicPr>
            <a:picLocks noChangeAspect="1"/>
          </p:cNvPicPr>
          <p:nvPr/>
        </p:nvPicPr>
        <p:blipFill>
          <a:blip r:embed="rId4"/>
          <a:stretch>
            <a:fillRect/>
          </a:stretch>
        </p:blipFill>
        <p:spPr>
          <a:xfrm>
            <a:off x="633470" y="1373665"/>
            <a:ext cx="7877060" cy="2396169"/>
          </a:xfrm>
          <a:prstGeom prst="rect">
            <a:avLst/>
          </a:prstGeom>
        </p:spPr>
      </p:pic>
    </p:spTree>
    <p:extLst>
      <p:ext uri="{BB962C8B-B14F-4D97-AF65-F5344CB8AC3E}">
        <p14:creationId xmlns:p14="http://schemas.microsoft.com/office/powerpoint/2010/main" val="37385967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Title 2"/>
          <p:cNvSpPr txBox="1">
            <a:spLocks noGrp="1"/>
          </p:cNvSpPr>
          <p:nvPr>
            <p:ph type="title"/>
          </p:nvPr>
        </p:nvSpPr>
        <p:spPr>
          <a:xfrm>
            <a:off x="216000" y="143999"/>
            <a:ext cx="6480002" cy="1656002"/>
          </a:xfrm>
          <a:prstGeom prst="rect">
            <a:avLst/>
          </a:prstGeom>
        </p:spPr>
        <p:txBody>
          <a:bodyPr/>
          <a:lstStyle/>
          <a:p>
            <a:r>
              <a:t>@una_europa</a:t>
            </a:r>
            <a:br/>
            <a:r>
              <a:t>#Una_Europa</a:t>
            </a:r>
          </a:p>
        </p:txBody>
      </p:sp>
      <p:sp>
        <p:nvSpPr>
          <p:cNvPr id="608" name="Text Placeholder 3"/>
          <p:cNvSpPr txBox="1">
            <a:spLocks noGrp="1"/>
          </p:cNvSpPr>
          <p:nvPr>
            <p:ph type="body" sz="quarter" idx="1"/>
          </p:nvPr>
        </p:nvSpPr>
        <p:spPr>
          <a:xfrm>
            <a:off x="215999" y="2016000"/>
            <a:ext cx="2949180" cy="718236"/>
          </a:xfrm>
          <a:prstGeom prst="rect">
            <a:avLst/>
          </a:prstGeom>
        </p:spPr>
        <p:txBody>
          <a:bodyPr/>
          <a:lstStyle>
            <a:lvl1pPr>
              <a:defRPr sz="1600"/>
            </a:lvl1pPr>
          </a:lstStyle>
          <a:p>
            <a:r>
              <a:rPr lang="en-GB" dirty="0" smtClean="0"/>
              <a:t>Thanks!</a:t>
            </a:r>
            <a:endParaRPr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Footer Placeholder 3"/>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sp>
        <p:nvSpPr>
          <p:cNvPr id="511" name="Title 1"/>
          <p:cNvSpPr txBox="1">
            <a:spLocks noGrp="1"/>
          </p:cNvSpPr>
          <p:nvPr>
            <p:ph type="title"/>
          </p:nvPr>
        </p:nvSpPr>
        <p:spPr>
          <a:xfrm>
            <a:off x="215999" y="143999"/>
            <a:ext cx="7054596" cy="576002"/>
          </a:xfrm>
          <a:prstGeom prst="rect">
            <a:avLst/>
          </a:prstGeom>
        </p:spPr>
        <p:txBody>
          <a:bodyPr>
            <a:normAutofit fontScale="90000"/>
          </a:bodyPr>
          <a:lstStyle/>
          <a:p>
            <a:pPr defTabSz="672084">
              <a:defRPr sz="3724"/>
            </a:pPr>
            <a:r>
              <a:rPr lang="en-GB" dirty="0" smtClean="0"/>
              <a:t>Outline of the module (in progress)</a:t>
            </a:r>
            <a:endParaRPr dirty="0"/>
          </a:p>
        </p:txBody>
      </p:sp>
      <p:sp>
        <p:nvSpPr>
          <p:cNvPr id="512" name="Content Placeholder 2"/>
          <p:cNvSpPr txBox="1">
            <a:spLocks noGrp="1"/>
          </p:cNvSpPr>
          <p:nvPr>
            <p:ph type="body" sz="half" idx="1"/>
          </p:nvPr>
        </p:nvSpPr>
        <p:spPr>
          <a:xfrm>
            <a:off x="172016" y="812335"/>
            <a:ext cx="4123526" cy="4196324"/>
          </a:xfrm>
          <a:prstGeom prst="rect">
            <a:avLst/>
          </a:prstGeom>
        </p:spPr>
        <p:txBody>
          <a:bodyPr>
            <a:normAutofit fontScale="25000" lnSpcReduction="20000"/>
          </a:bodyPr>
          <a:lstStyle/>
          <a:p>
            <a:pPr marL="0" lvl="0" indent="0">
              <a:buNone/>
            </a:pPr>
            <a:r>
              <a:rPr lang="en-GB" sz="4000" b="1" dirty="0" smtClean="0"/>
              <a:t>The </a:t>
            </a:r>
            <a:r>
              <a:rPr lang="en-GB" sz="4000" b="1" dirty="0"/>
              <a:t>course’s basic coordinates</a:t>
            </a:r>
            <a:endParaRPr lang="en-GB" sz="4000" dirty="0"/>
          </a:p>
          <a:p>
            <a:pPr marL="180000" lvl="1" indent="0">
              <a:buNone/>
            </a:pPr>
            <a:r>
              <a:rPr lang="en-GB" sz="4000" dirty="0"/>
              <a:t>Trade law, investment law and sustainable development: basic notions</a:t>
            </a:r>
          </a:p>
          <a:p>
            <a:pPr marL="180000" lvl="1" indent="0">
              <a:buNone/>
            </a:pPr>
            <a:r>
              <a:rPr lang="en-GB" sz="4000" dirty="0"/>
              <a:t>EU competences and policies in trade and investment law</a:t>
            </a:r>
          </a:p>
          <a:p>
            <a:pPr marL="0" indent="0">
              <a:buNone/>
            </a:pPr>
            <a:r>
              <a:rPr lang="en-GB" sz="4000" dirty="0" smtClean="0"/>
              <a:t> </a:t>
            </a:r>
            <a:endParaRPr lang="en-GB" sz="4000" dirty="0"/>
          </a:p>
          <a:p>
            <a:pPr marL="0" lvl="0" indent="0">
              <a:buNone/>
            </a:pPr>
            <a:r>
              <a:rPr lang="en-GB" sz="4000" b="1" dirty="0" smtClean="0"/>
              <a:t>Trade/investment </a:t>
            </a:r>
            <a:r>
              <a:rPr lang="en-GB" sz="4000" b="1" dirty="0"/>
              <a:t>obligations and non-trade values: the return of unilateralism</a:t>
            </a:r>
            <a:endParaRPr lang="en-GB" sz="4000" dirty="0"/>
          </a:p>
          <a:p>
            <a:pPr marL="180000" lvl="1" indent="0">
              <a:buNone/>
            </a:pPr>
            <a:r>
              <a:rPr lang="en-GB" sz="4000" dirty="0"/>
              <a:t>The backlash against investor-State arbitration.</a:t>
            </a:r>
          </a:p>
          <a:p>
            <a:pPr marL="180000" lvl="1" indent="0">
              <a:buNone/>
            </a:pPr>
            <a:r>
              <a:rPr lang="en-GB" sz="4000" dirty="0"/>
              <a:t>The backlash against trade liberalisation</a:t>
            </a:r>
          </a:p>
          <a:p>
            <a:pPr marL="180000" lvl="1" indent="0">
              <a:buNone/>
            </a:pPr>
            <a:r>
              <a:rPr lang="en-GB" sz="4000" dirty="0"/>
              <a:t>Reform proposals for the global investment and trade regimes</a:t>
            </a:r>
          </a:p>
          <a:p>
            <a:pPr marL="180000" lvl="1" indent="0">
              <a:buNone/>
            </a:pPr>
            <a:r>
              <a:rPr lang="en-GB" sz="4000" dirty="0"/>
              <a:t>An overview of re-nationalisation trends in trade an investment (US, EU, UK, China)</a:t>
            </a:r>
          </a:p>
          <a:p>
            <a:pPr marL="359999" lvl="2" indent="0">
              <a:buNone/>
            </a:pPr>
            <a:r>
              <a:rPr lang="en-GB" sz="4000" dirty="0" smtClean="0"/>
              <a:t>Anti-coercion</a:t>
            </a:r>
            <a:endParaRPr lang="en-GB" sz="4000" dirty="0"/>
          </a:p>
          <a:p>
            <a:pPr marL="359999" lvl="2" indent="0">
              <a:buNone/>
            </a:pPr>
            <a:r>
              <a:rPr lang="en-GB" sz="4000" dirty="0"/>
              <a:t>Anti-circumvention</a:t>
            </a:r>
          </a:p>
          <a:p>
            <a:pPr marL="359999" lvl="2" indent="0">
              <a:buNone/>
            </a:pPr>
            <a:r>
              <a:rPr lang="en-GB" sz="4000" dirty="0"/>
              <a:t>Retaliate against non-MPIA</a:t>
            </a:r>
          </a:p>
          <a:p>
            <a:pPr marL="359999" lvl="2" indent="0">
              <a:buNone/>
            </a:pPr>
            <a:r>
              <a:rPr lang="en-GB" sz="4000" dirty="0"/>
              <a:t>Steel row, now sustainable </a:t>
            </a:r>
            <a:endParaRPr lang="en-GB" sz="4000" dirty="0" smtClean="0"/>
          </a:p>
          <a:p>
            <a:pPr marL="359999" lvl="2" indent="0">
              <a:buNone/>
            </a:pPr>
            <a:r>
              <a:rPr lang="en-GB" sz="4000" dirty="0"/>
              <a:t> </a:t>
            </a:r>
          </a:p>
          <a:p>
            <a:pPr marL="0" lvl="0" indent="0">
              <a:buNone/>
            </a:pPr>
            <a:r>
              <a:rPr lang="en-GB" sz="4000" b="1" dirty="0"/>
              <a:t>EU’s external economic action to raise standards abroad</a:t>
            </a:r>
            <a:endParaRPr lang="en-GB" sz="4000" dirty="0"/>
          </a:p>
          <a:p>
            <a:pPr marL="180000" lvl="1" indent="0">
              <a:buNone/>
            </a:pPr>
            <a:r>
              <a:rPr lang="en-GB" sz="4000" dirty="0"/>
              <a:t>Free trade agreements and non-economic standards</a:t>
            </a:r>
          </a:p>
          <a:p>
            <a:pPr marL="359999" lvl="2" indent="0">
              <a:buNone/>
            </a:pPr>
            <a:r>
              <a:rPr lang="en-GB" sz="4000" dirty="0"/>
              <a:t>Conflict mineral regulation (sort of like diamonds)</a:t>
            </a:r>
          </a:p>
          <a:p>
            <a:pPr marL="359999" lvl="2" indent="0">
              <a:buNone/>
            </a:pPr>
            <a:r>
              <a:rPr lang="en-GB" sz="4000" dirty="0"/>
              <a:t>2022 commitment to green trade </a:t>
            </a:r>
            <a:r>
              <a:rPr lang="en-GB" sz="4000" dirty="0" smtClean="0"/>
              <a:t>partnership</a:t>
            </a:r>
          </a:p>
          <a:p>
            <a:pPr marL="359999" lvl="2" indent="0">
              <a:buNone/>
            </a:pPr>
            <a:r>
              <a:rPr lang="en-GB" sz="4000" dirty="0" smtClean="0"/>
              <a:t>Deforestation MERCOSUR</a:t>
            </a:r>
          </a:p>
          <a:p>
            <a:pPr marL="180000" lvl="1" indent="0">
              <a:buNone/>
            </a:pPr>
            <a:r>
              <a:rPr lang="en-GB" sz="4000" dirty="0" smtClean="0"/>
              <a:t>Zoom-in</a:t>
            </a:r>
            <a:r>
              <a:rPr lang="en-GB" sz="4000" dirty="0"/>
              <a:t>: EU dispute with Korea on labour rights</a:t>
            </a:r>
          </a:p>
          <a:p>
            <a:pPr marL="180000" lvl="1" indent="0">
              <a:buNone/>
            </a:pPr>
            <a:r>
              <a:rPr lang="en-GB" sz="4000" dirty="0"/>
              <a:t>Zoom-in: level playing field and sustainable development in the Trade and Cooperation Agreement between the EU and the UK</a:t>
            </a:r>
          </a:p>
          <a:p>
            <a:pPr marL="359999" lvl="2" indent="0">
              <a:buNone/>
            </a:pPr>
            <a:r>
              <a:rPr lang="en-GB" sz="4000" dirty="0"/>
              <a:t>Mirror </a:t>
            </a:r>
            <a:r>
              <a:rPr lang="en-GB" sz="4000" dirty="0" smtClean="0"/>
              <a:t>clauses</a:t>
            </a:r>
          </a:p>
          <a:p>
            <a:pPr marL="359999" lvl="2" indent="0">
              <a:buNone/>
            </a:pPr>
            <a:r>
              <a:rPr lang="en-GB" sz="4000" dirty="0"/>
              <a:t> </a:t>
            </a:r>
          </a:p>
          <a:p>
            <a:pPr marL="0" lvl="0" indent="0">
              <a:buNone/>
            </a:pPr>
            <a:r>
              <a:rPr lang="en-GB" sz="4000" b="1" dirty="0"/>
              <a:t>The Carbon Border Adjustment Mechanism</a:t>
            </a:r>
            <a:endParaRPr lang="en-GB" sz="4000" dirty="0"/>
          </a:p>
          <a:p>
            <a:pPr marL="180000" lvl="1" indent="0">
              <a:buNone/>
            </a:pPr>
            <a:r>
              <a:rPr lang="en-GB" sz="4000" dirty="0"/>
              <a:t>Overview and assessment of the scheme</a:t>
            </a:r>
          </a:p>
          <a:p>
            <a:pPr marL="180000" lvl="1" indent="0">
              <a:buNone/>
            </a:pPr>
            <a:r>
              <a:rPr lang="en-GB" sz="4000" dirty="0"/>
              <a:t>Compatibility with WTO law (China’s complaint at WTO)</a:t>
            </a:r>
          </a:p>
          <a:p>
            <a:pPr marL="180000" lvl="1" indent="0">
              <a:buNone/>
            </a:pPr>
            <a:r>
              <a:rPr lang="en-GB" sz="4000" dirty="0"/>
              <a:t>Bonus: carbon removal </a:t>
            </a:r>
            <a:endParaRPr lang="en-GB" sz="4000" dirty="0" smtClean="0"/>
          </a:p>
          <a:p>
            <a:pPr marL="180000" lvl="1" indent="0">
              <a:buNone/>
            </a:pPr>
            <a:r>
              <a:rPr lang="en-GB" sz="4000" dirty="0"/>
              <a:t> </a:t>
            </a:r>
          </a:p>
        </p:txBody>
      </p:sp>
      <p:sp>
        <p:nvSpPr>
          <p:cNvPr id="513"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3</a:t>
            </a:fld>
            <a:endParaRPr/>
          </a:p>
        </p:txBody>
      </p:sp>
      <p:sp>
        <p:nvSpPr>
          <p:cNvPr id="2" name="TextBox 1"/>
          <p:cNvSpPr txBox="1"/>
          <p:nvPr/>
        </p:nvSpPr>
        <p:spPr>
          <a:xfrm>
            <a:off x="4334107" y="720001"/>
            <a:ext cx="4758735" cy="4308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lvl="0"/>
            <a:r>
              <a:rPr lang="en-GB" sz="1000" b="1" dirty="0"/>
              <a:t>Energy (trade)</a:t>
            </a:r>
            <a:endParaRPr lang="en-GB" sz="1000" dirty="0"/>
          </a:p>
          <a:p>
            <a:pPr marL="180000" lvl="1" indent="0"/>
            <a:r>
              <a:rPr lang="en-GB" sz="1000" dirty="0"/>
              <a:t>EU Net Zero Industry Act and support to renewable energy industry (with assessment of WTO compatibility)</a:t>
            </a:r>
          </a:p>
          <a:p>
            <a:pPr marL="180000" lvl="1" indent="0"/>
            <a:r>
              <a:rPr lang="en-GB" sz="1000" dirty="0"/>
              <a:t>Reaction to comparable foreign plans (US IRA)</a:t>
            </a:r>
          </a:p>
          <a:p>
            <a:pPr marL="180000" lvl="1" indent="0"/>
            <a:r>
              <a:rPr lang="en-GB" sz="1000" dirty="0"/>
              <a:t>Zoom-in: biofuels and e-fuels</a:t>
            </a:r>
          </a:p>
          <a:p>
            <a:endParaRPr lang="en-GB" sz="1000" dirty="0" smtClean="0"/>
          </a:p>
          <a:p>
            <a:r>
              <a:rPr lang="en-GB" sz="1000" b="1" dirty="0"/>
              <a:t>E</a:t>
            </a:r>
            <a:r>
              <a:rPr lang="en-GB" sz="1000" b="1" dirty="0" smtClean="0"/>
              <a:t>nergy </a:t>
            </a:r>
            <a:r>
              <a:rPr lang="en-GB" sz="1000" b="1" dirty="0"/>
              <a:t>(investments)</a:t>
            </a:r>
            <a:endParaRPr lang="en-GB" sz="1000" dirty="0"/>
          </a:p>
          <a:p>
            <a:pPr lvl="1"/>
            <a:r>
              <a:rPr lang="en-GB" sz="1000" dirty="0"/>
              <a:t>Foreign investment protection and the fossil fuels industry</a:t>
            </a:r>
          </a:p>
          <a:p>
            <a:pPr lvl="1"/>
            <a:r>
              <a:rPr lang="en-GB" sz="1000" dirty="0"/>
              <a:t>Foreign investment protection and the nuclear energy industry</a:t>
            </a:r>
          </a:p>
          <a:p>
            <a:pPr lvl="1"/>
            <a:r>
              <a:rPr lang="en-GB" sz="1000" dirty="0"/>
              <a:t>Foreign investment protection and the renewable energy industry</a:t>
            </a:r>
          </a:p>
          <a:p>
            <a:pPr lvl="1"/>
            <a:r>
              <a:rPr lang="en-GB" sz="1000" dirty="0"/>
              <a:t>The Energy Charter Treaty, its reform attempts and the withdrawal of EU </a:t>
            </a:r>
            <a:r>
              <a:rPr lang="en-GB" sz="1000" dirty="0" smtClean="0"/>
              <a:t>MS</a:t>
            </a:r>
          </a:p>
          <a:p>
            <a:pPr lvl="1"/>
            <a:endParaRPr lang="en-GB" sz="1000" dirty="0" smtClean="0"/>
          </a:p>
          <a:p>
            <a:pPr lvl="0"/>
            <a:r>
              <a:rPr lang="en-GB" sz="1000" b="1" dirty="0" smtClean="0"/>
              <a:t>Controlling trade and investment inbound and outbound flows </a:t>
            </a:r>
            <a:endParaRPr lang="en-GB" sz="1000" dirty="0" smtClean="0"/>
          </a:p>
          <a:p>
            <a:pPr lvl="1"/>
            <a:r>
              <a:rPr lang="en-GB" sz="1000" dirty="0" smtClean="0"/>
              <a:t>Export </a:t>
            </a:r>
            <a:r>
              <a:rPr lang="en-GB" sz="1000" dirty="0"/>
              <a:t>restrictions and export controls (including coordinated action with US)</a:t>
            </a:r>
          </a:p>
          <a:p>
            <a:pPr lvl="1"/>
            <a:r>
              <a:rPr lang="en-GB" sz="1000" dirty="0"/>
              <a:t>Critical Raw Materials Act</a:t>
            </a:r>
          </a:p>
          <a:p>
            <a:pPr lvl="1"/>
            <a:r>
              <a:rPr lang="en-GB" sz="1000" dirty="0"/>
              <a:t>EU investment screening </a:t>
            </a:r>
          </a:p>
          <a:p>
            <a:r>
              <a:rPr lang="en-GB" sz="1000" dirty="0"/>
              <a:t> </a:t>
            </a:r>
          </a:p>
          <a:p>
            <a:pPr lvl="0"/>
            <a:r>
              <a:rPr lang="en-GB" sz="1000" b="1" dirty="0"/>
              <a:t>Improving supply chains’ sustainability</a:t>
            </a:r>
            <a:endParaRPr lang="en-GB" sz="1000" dirty="0"/>
          </a:p>
          <a:p>
            <a:pPr lvl="1"/>
            <a:r>
              <a:rPr lang="en-GB" sz="1000" dirty="0"/>
              <a:t>Friend-shoring and sustainable value chains</a:t>
            </a:r>
          </a:p>
          <a:p>
            <a:pPr lvl="1"/>
            <a:r>
              <a:rPr lang="en-GB" sz="1000" dirty="0"/>
              <a:t>Global supply chain due diligence proposal</a:t>
            </a:r>
          </a:p>
          <a:p>
            <a:pPr lvl="1"/>
            <a:r>
              <a:rPr lang="en-GB" sz="1000" dirty="0" smtClean="0"/>
              <a:t>EU </a:t>
            </a:r>
            <a:r>
              <a:rPr lang="en-GB" sz="1000" dirty="0"/>
              <a:t>Guidance to Combat Forced </a:t>
            </a:r>
            <a:r>
              <a:rPr lang="en-GB" sz="1000" dirty="0" err="1"/>
              <a:t>Labor</a:t>
            </a:r>
            <a:r>
              <a:rPr lang="en-GB" sz="1000" dirty="0"/>
              <a:t> in Supply Chains</a:t>
            </a:r>
          </a:p>
          <a:p>
            <a:pPr lvl="1"/>
            <a:r>
              <a:rPr lang="en-GB" sz="1000" dirty="0"/>
              <a:t>Responsible forestry proposal (trade in forest-risk commodities) </a:t>
            </a:r>
          </a:p>
          <a:p>
            <a:pPr lvl="1"/>
            <a:r>
              <a:rPr lang="en-GB" sz="1000" dirty="0" smtClean="0"/>
              <a:t>WTO </a:t>
            </a:r>
            <a:r>
              <a:rPr lang="en-GB" sz="1000" dirty="0"/>
              <a:t>law-compatibility of these schemes</a:t>
            </a:r>
          </a:p>
          <a:p>
            <a:r>
              <a:rPr lang="en-GB" sz="1000" dirty="0"/>
              <a:t> </a:t>
            </a:r>
          </a:p>
          <a:p>
            <a:pPr lvl="0"/>
            <a:r>
              <a:rPr lang="en-GB" sz="1000" b="1" dirty="0"/>
              <a:t>Promotion of other social interests</a:t>
            </a:r>
            <a:endParaRPr lang="en-GB" sz="1000" dirty="0"/>
          </a:p>
          <a:p>
            <a:pPr lvl="1"/>
            <a:r>
              <a:rPr lang="en-GB" sz="1000" dirty="0" smtClean="0"/>
              <a:t>Non-paper </a:t>
            </a:r>
            <a:r>
              <a:rPr lang="en-GB" sz="1000" dirty="0"/>
              <a:t>of the Commission </a:t>
            </a:r>
            <a:r>
              <a:rPr lang="en-GB" sz="1000" dirty="0" smtClean="0"/>
              <a:t>services 2017 TSD </a:t>
            </a:r>
            <a:r>
              <a:rPr lang="en-GB" sz="1000" dirty="0" err="1" smtClean="0"/>
              <a:t>chatpers</a:t>
            </a:r>
            <a:endParaRPr lang="en-GB" sz="1000" dirty="0" smtClean="0"/>
          </a:p>
          <a:p>
            <a:pPr lvl="1"/>
            <a:r>
              <a:rPr lang="en-GB" sz="1000" dirty="0" smtClean="0"/>
              <a:t>Gender </a:t>
            </a:r>
            <a:r>
              <a:rPr lang="en-GB" sz="1000" dirty="0"/>
              <a:t>balance in corporate governance in FTAs</a:t>
            </a:r>
          </a:p>
          <a:p>
            <a:pPr lvl="1"/>
            <a:r>
              <a:rPr lang="en-GB" sz="1000" dirty="0"/>
              <a:t>Protection of indigenous peoples’ </a:t>
            </a:r>
            <a:r>
              <a:rPr lang="en-GB" sz="1000" dirty="0" smtClean="0"/>
              <a:t>rights</a:t>
            </a:r>
            <a:endParaRPr kumimoji="0" lang="en-GB" sz="13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309697368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215999" y="143999"/>
            <a:ext cx="4185016" cy="1454342"/>
          </a:xfrm>
          <a:prstGeom prst="rect">
            <a:avLst/>
          </a:prstGeom>
        </p:spPr>
        <p:txBody>
          <a:bodyPr>
            <a:normAutofit/>
          </a:bodyPr>
          <a:lstStyle/>
          <a:p>
            <a:pPr defTabSz="672084">
              <a:defRPr sz="3724"/>
            </a:pPr>
            <a:r>
              <a:rPr lang="en-GB" dirty="0" smtClean="0"/>
              <a:t>Energy package</a:t>
            </a:r>
            <a:endParaRPr dirty="0"/>
          </a:p>
        </p:txBody>
      </p:sp>
      <p:sp>
        <p:nvSpPr>
          <p:cNvPr id="487" name="Content Placeholder 8"/>
          <p:cNvSpPr txBox="1">
            <a:spLocks noGrp="1"/>
          </p:cNvSpPr>
          <p:nvPr>
            <p:ph type="body" sz="half" idx="1"/>
          </p:nvPr>
        </p:nvSpPr>
        <p:spPr>
          <a:xfrm>
            <a:off x="215997" y="984353"/>
            <a:ext cx="3411820" cy="3175691"/>
          </a:xfrm>
          <a:prstGeom prst="rect">
            <a:avLst/>
          </a:prstGeom>
        </p:spPr>
        <p:txBody>
          <a:bodyPr>
            <a:normAutofit/>
          </a:bodyPr>
          <a:lstStyle/>
          <a:p>
            <a:r>
              <a:rPr lang="it-IT" sz="2400" dirty="0" smtClean="0"/>
              <a:t>Trade disputes regarding renewable energy products</a:t>
            </a:r>
          </a:p>
          <a:p>
            <a:r>
              <a:rPr lang="it-IT" sz="2400" dirty="0" smtClean="0"/>
              <a:t>The Inflation Reduction Act (IRA)</a:t>
            </a:r>
          </a:p>
          <a:p>
            <a:r>
              <a:rPr lang="it-IT" sz="2400" dirty="0" smtClean="0"/>
              <a:t>The Net Zero Industry Act</a:t>
            </a:r>
            <a:endParaRPr lang="en-GB" sz="2400" dirty="0" smtClean="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4</a:t>
            </a:fld>
            <a:endParaRPr/>
          </a:p>
        </p:txBody>
      </p:sp>
      <p:pic>
        <p:nvPicPr>
          <p:cNvPr id="489" name="Picture Placeholder 10" descr="Picture Placeholder 10"/>
          <p:cNvPicPr>
            <a:picLocks noGrp="1" noChangeAspect="1"/>
          </p:cNvPicPr>
          <p:nvPr>
            <p:ph type="pic" idx="21"/>
          </p:nvPr>
        </p:nvPicPr>
        <p:blipFill>
          <a:blip r:embed="rId2"/>
          <a:stretch>
            <a:fillRect/>
          </a:stretch>
        </p:blipFill>
        <p:spPr>
          <a:xfrm>
            <a:off x="3798799" y="215999"/>
            <a:ext cx="5129201" cy="4712401"/>
          </a:xfrm>
          <a:prstGeom prst="rect">
            <a:avLst/>
          </a:prstGeom>
        </p:spPr>
      </p:pic>
      <p:sp>
        <p:nvSpPr>
          <p:cNvPr id="490" name="Text Placeholder 9"/>
          <p:cNvSpPr>
            <a:spLocks noGrp="1"/>
          </p:cNvSpPr>
          <p:nvPr>
            <p:ph type="body" idx="22"/>
          </p:nvPr>
        </p:nvSpPr>
        <p:spPr>
          <a:prstGeom prst="rect">
            <a:avLst/>
          </a:prstGeom>
        </p:spPr>
        <p:txBody>
          <a:bodyPr/>
          <a:lstStyle/>
          <a:p>
            <a:endParaRPr/>
          </a:p>
        </p:txBody>
      </p:sp>
      <p:pic>
        <p:nvPicPr>
          <p:cNvPr id="2" name="Picture 1"/>
          <p:cNvPicPr>
            <a:picLocks noChangeAspect="1"/>
          </p:cNvPicPr>
          <p:nvPr/>
        </p:nvPicPr>
        <p:blipFill>
          <a:blip r:embed="rId3"/>
          <a:stretch>
            <a:fillRect/>
          </a:stretch>
        </p:blipFill>
        <p:spPr>
          <a:xfrm>
            <a:off x="3798799" y="1354779"/>
            <a:ext cx="5129198" cy="2923643"/>
          </a:xfrm>
          <a:prstGeom prst="rect">
            <a:avLst/>
          </a:prstGeom>
        </p:spPr>
      </p:pic>
      <p:sp>
        <p:nvSpPr>
          <p:cNvPr id="491" name="Text Placeholder 11"/>
          <p:cNvSpPr>
            <a:spLocks noGrp="1"/>
          </p:cNvSpPr>
          <p:nvPr>
            <p:ph type="body" idx="23"/>
          </p:nvPr>
        </p:nvSpPr>
        <p:spPr>
          <a:prstGeom prst="rect">
            <a:avLst/>
          </a:prstGeom>
        </p:spPr>
        <p:txBody>
          <a:bodyPr/>
          <a:lstStyle/>
          <a:p>
            <a:endParaRPr dirty="0"/>
          </a:p>
        </p:txBody>
      </p:sp>
      <p:sp>
        <p:nvSpPr>
          <p:cNvPr id="9" name="Content Placeholder 8"/>
          <p:cNvSpPr txBox="1">
            <a:spLocks/>
          </p:cNvSpPr>
          <p:nvPr/>
        </p:nvSpPr>
        <p:spPr>
          <a:xfrm>
            <a:off x="4823008" y="438775"/>
            <a:ext cx="3659353" cy="31756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marL="17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1pPr>
            <a:lvl2pPr marL="35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2pPr>
            <a:lvl3pPr marL="53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3pPr>
            <a:lvl4pPr marL="71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4pPr>
            <a:lvl5pPr marL="900000"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5pPr>
            <a:lvl6pPr marL="19123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6pPr>
            <a:lvl7pPr marL="22552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7pPr>
            <a:lvl8pPr marL="25981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8pPr>
            <a:lvl9pPr marL="29410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9pPr>
          </a:lstStyle>
          <a:p>
            <a:pPr marL="0" indent="0" hangingPunct="1">
              <a:buFont typeface="Arial"/>
              <a:buNone/>
            </a:pPr>
            <a:endParaRPr lang="en-GB" sz="2400" dirty="0"/>
          </a:p>
        </p:txBody>
      </p:sp>
    </p:spTree>
    <p:extLst>
      <p:ext uri="{BB962C8B-B14F-4D97-AF65-F5344CB8AC3E}">
        <p14:creationId xmlns:p14="http://schemas.microsoft.com/office/powerpoint/2010/main" val="155771259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Footer Placeholder 4"/>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pic>
        <p:nvPicPr>
          <p:cNvPr id="558" name="Picture Placeholder 2" descr="Picture Placeholder 2"/>
          <p:cNvPicPr>
            <a:picLocks noGrp="1" noChangeAspect="1"/>
          </p:cNvPicPr>
          <p:nvPr>
            <p:ph type="pic" idx="21"/>
          </p:nvPr>
        </p:nvPicPr>
        <p:blipFill>
          <a:blip r:embed="rId2"/>
          <a:srcRect r="46" b="46"/>
          <a:stretch>
            <a:fillRect/>
          </a:stretch>
        </p:blipFill>
        <p:spPr>
          <a:xfrm>
            <a:off x="356811" y="331286"/>
            <a:ext cx="687192" cy="68719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4833"/>
                  <a:pt x="0" y="10800"/>
                </a:cubicBezTo>
                <a:cubicBezTo>
                  <a:pt x="0" y="16767"/>
                  <a:pt x="4833" y="21600"/>
                  <a:pt x="10800" y="21600"/>
                </a:cubicBezTo>
                <a:cubicBezTo>
                  <a:pt x="16767" y="21600"/>
                  <a:pt x="21600" y="16767"/>
                  <a:pt x="21600" y="10800"/>
                </a:cubicBezTo>
                <a:cubicBezTo>
                  <a:pt x="21600" y="4833"/>
                  <a:pt x="16767" y="0"/>
                  <a:pt x="10800" y="0"/>
                </a:cubicBezTo>
                <a:close/>
              </a:path>
            </a:pathLst>
          </a:custGeom>
        </p:spPr>
      </p:pic>
      <p:sp>
        <p:nvSpPr>
          <p:cNvPr id="559" name="Text Placeholder 3"/>
          <p:cNvSpPr txBox="1">
            <a:spLocks noGrp="1"/>
          </p:cNvSpPr>
          <p:nvPr>
            <p:ph type="body" sz="quarter" idx="1"/>
          </p:nvPr>
        </p:nvSpPr>
        <p:spPr>
          <a:xfrm>
            <a:off x="1293541" y="331286"/>
            <a:ext cx="6004726" cy="929129"/>
          </a:xfrm>
          <a:prstGeom prst="rect">
            <a:avLst/>
          </a:prstGeom>
        </p:spPr>
        <p:txBody>
          <a:bodyPr>
            <a:normAutofit/>
          </a:bodyPr>
          <a:lstStyle/>
          <a:p>
            <a:r>
              <a:rPr lang="en-GB" sz="2600" dirty="0" smtClean="0"/>
              <a:t>IRA and Green Deal what </a:t>
            </a:r>
            <a:r>
              <a:rPr lang="en-GB" sz="2600" dirty="0" smtClean="0"/>
              <a:t>is going on?</a:t>
            </a:r>
            <a:endParaRPr sz="2600" dirty="0"/>
          </a:p>
        </p:txBody>
      </p:sp>
      <p:sp>
        <p:nvSpPr>
          <p:cNvPr id="560" name="Slide Number Placeholder 5"/>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5</a:t>
            </a:fld>
            <a:endParaRPr/>
          </a:p>
        </p:txBody>
      </p:sp>
      <p:pic>
        <p:nvPicPr>
          <p:cNvPr id="6" name="Picture 5"/>
          <p:cNvPicPr>
            <a:picLocks noChangeAspect="1"/>
          </p:cNvPicPr>
          <p:nvPr/>
        </p:nvPicPr>
        <p:blipFill>
          <a:blip r:embed="rId3"/>
          <a:stretch>
            <a:fillRect/>
          </a:stretch>
        </p:blipFill>
        <p:spPr>
          <a:xfrm>
            <a:off x="1476260" y="1392945"/>
            <a:ext cx="6191480" cy="2357610"/>
          </a:xfrm>
          <a:prstGeom prst="rect">
            <a:avLst/>
          </a:prstGeom>
        </p:spPr>
      </p:pic>
      <p:pic>
        <p:nvPicPr>
          <p:cNvPr id="7" name="Picture 6"/>
          <p:cNvPicPr>
            <a:picLocks noChangeAspect="1"/>
          </p:cNvPicPr>
          <p:nvPr/>
        </p:nvPicPr>
        <p:blipFill>
          <a:blip r:embed="rId4"/>
          <a:stretch>
            <a:fillRect/>
          </a:stretch>
        </p:blipFill>
        <p:spPr>
          <a:xfrm>
            <a:off x="859774" y="1205309"/>
            <a:ext cx="5976651" cy="2054646"/>
          </a:xfrm>
          <a:prstGeom prst="rect">
            <a:avLst/>
          </a:prstGeom>
        </p:spPr>
      </p:pic>
      <p:pic>
        <p:nvPicPr>
          <p:cNvPr id="8" name="Picture 7"/>
          <p:cNvPicPr>
            <a:picLocks noChangeAspect="1"/>
          </p:cNvPicPr>
          <p:nvPr/>
        </p:nvPicPr>
        <p:blipFill>
          <a:blip r:embed="rId5"/>
          <a:stretch>
            <a:fillRect/>
          </a:stretch>
        </p:blipFill>
        <p:spPr>
          <a:xfrm>
            <a:off x="1203593" y="1285530"/>
            <a:ext cx="6736814" cy="2572439"/>
          </a:xfrm>
          <a:prstGeom prst="rect">
            <a:avLst/>
          </a:prstGeom>
        </p:spPr>
      </p:pic>
      <p:pic>
        <p:nvPicPr>
          <p:cNvPr id="9" name="Picture 8"/>
          <p:cNvPicPr>
            <a:picLocks noChangeAspect="1"/>
          </p:cNvPicPr>
          <p:nvPr/>
        </p:nvPicPr>
        <p:blipFill>
          <a:blip r:embed="rId6"/>
          <a:stretch>
            <a:fillRect/>
          </a:stretch>
        </p:blipFill>
        <p:spPr>
          <a:xfrm>
            <a:off x="1754436" y="522612"/>
            <a:ext cx="5635128" cy="4098275"/>
          </a:xfrm>
          <a:prstGeom prst="rect">
            <a:avLst/>
          </a:prstGeom>
        </p:spPr>
      </p:pic>
    </p:spTree>
    <p:extLst>
      <p:ext uri="{BB962C8B-B14F-4D97-AF65-F5344CB8AC3E}">
        <p14:creationId xmlns:p14="http://schemas.microsoft.com/office/powerpoint/2010/main" val="23344682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
          </p:nvPr>
        </p:nvSpPr>
        <p:spPr/>
        <p:txBody>
          <a:bodyPr/>
          <a:lstStyle/>
          <a:p>
            <a:endParaRPr lang="en-GB"/>
          </a:p>
        </p:txBody>
      </p:sp>
      <p:pic>
        <p:nvPicPr>
          <p:cNvPr id="3074" name="Picture 2" descr="Sustainable Development Goals launch in 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804" y="470209"/>
            <a:ext cx="6934200"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41466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Intermission: ROOs and LCRs</a:t>
            </a:r>
            <a:endParaRPr lang="en-GB" dirty="0"/>
          </a:p>
        </p:txBody>
      </p:sp>
      <p:sp>
        <p:nvSpPr>
          <p:cNvPr id="5" name="Subtitle 2"/>
          <p:cNvSpPr txBox="1">
            <a:spLocks/>
          </p:cNvSpPr>
          <p:nvPr/>
        </p:nvSpPr>
        <p:spPr>
          <a:xfrm>
            <a:off x="387490" y="2070100"/>
            <a:ext cx="4223166" cy="226145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marL="0" marR="0" indent="0" algn="l" defTabSz="6858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Arial"/>
                <a:ea typeface="Arial"/>
                <a:cs typeface="Arial"/>
                <a:sym typeface="Arial"/>
              </a:defRPr>
            </a:lvl1pPr>
            <a:lvl2pPr marL="0" marR="0" indent="342900" algn="l" defTabSz="6858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Arial"/>
                <a:ea typeface="Arial"/>
                <a:cs typeface="Arial"/>
                <a:sym typeface="Arial"/>
              </a:defRPr>
            </a:lvl2pPr>
            <a:lvl3pPr marL="0" marR="0" indent="685800" algn="l" defTabSz="6858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Arial"/>
                <a:ea typeface="Arial"/>
                <a:cs typeface="Arial"/>
                <a:sym typeface="Arial"/>
              </a:defRPr>
            </a:lvl3pPr>
            <a:lvl4pPr marL="0" marR="0" indent="1028700" algn="l" defTabSz="6858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Arial"/>
                <a:ea typeface="Arial"/>
                <a:cs typeface="Arial"/>
                <a:sym typeface="Arial"/>
              </a:defRPr>
            </a:lvl4pPr>
            <a:lvl5pPr marL="0" marR="0" indent="1371600" algn="l" defTabSz="685800" rtl="0" latinLnBrk="0">
              <a:lnSpc>
                <a:spcPct val="100000"/>
              </a:lnSpc>
              <a:spcBef>
                <a:spcPts val="0"/>
              </a:spcBef>
              <a:spcAft>
                <a:spcPts val="0"/>
              </a:spcAft>
              <a:buClrTx/>
              <a:buSzTx/>
              <a:buFontTx/>
              <a:buNone/>
              <a:tabLst/>
              <a:defRPr sz="1200" b="0" i="0" u="none" strike="noStrike" cap="none" spc="0" baseline="0">
                <a:solidFill>
                  <a:srgbClr val="000000"/>
                </a:solidFill>
                <a:uFillTx/>
                <a:latin typeface="Arial"/>
                <a:ea typeface="Arial"/>
                <a:cs typeface="Arial"/>
                <a:sym typeface="Arial"/>
              </a:defRPr>
            </a:lvl5pPr>
            <a:lvl6pPr marL="19123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6pPr>
            <a:lvl7pPr marL="22552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7pPr>
            <a:lvl8pPr marL="25981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8pPr>
            <a:lvl9pPr marL="29410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9pPr>
          </a:lstStyle>
          <a:p>
            <a:pPr marL="457200" indent="-457200" hangingPunct="1">
              <a:buFont typeface="Arial" panose="020B0604020202020204" pitchFamily="34" charset="0"/>
              <a:buChar char="•"/>
            </a:pPr>
            <a:r>
              <a:rPr lang="en-GB" sz="3200" dirty="0" smtClean="0"/>
              <a:t>Origin of component/process warrants preferential advantage</a:t>
            </a:r>
            <a:endParaRPr lang="en-GB" sz="3200" dirty="0"/>
          </a:p>
        </p:txBody>
      </p:sp>
    </p:spTree>
    <p:extLst>
      <p:ext uri="{BB962C8B-B14F-4D97-AF65-F5344CB8AC3E}">
        <p14:creationId xmlns:p14="http://schemas.microsoft.com/office/powerpoint/2010/main" val="292859983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Footer Placeholder 4"/>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pic>
        <p:nvPicPr>
          <p:cNvPr id="558" name="Picture Placeholder 2" descr="Picture Placeholder 2"/>
          <p:cNvPicPr>
            <a:picLocks noGrp="1" noChangeAspect="1"/>
          </p:cNvPicPr>
          <p:nvPr>
            <p:ph type="pic" idx="21"/>
          </p:nvPr>
        </p:nvPicPr>
        <p:blipFill>
          <a:blip r:embed="rId2"/>
          <a:srcRect r="46" b="46"/>
          <a:stretch>
            <a:fillRect/>
          </a:stretch>
        </p:blipFill>
        <p:spPr>
          <a:xfrm>
            <a:off x="356811" y="331286"/>
            <a:ext cx="687192" cy="68719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4833"/>
                  <a:pt x="0" y="10800"/>
                </a:cubicBezTo>
                <a:cubicBezTo>
                  <a:pt x="0" y="16767"/>
                  <a:pt x="4833" y="21600"/>
                  <a:pt x="10800" y="21600"/>
                </a:cubicBezTo>
                <a:cubicBezTo>
                  <a:pt x="16767" y="21600"/>
                  <a:pt x="21600" y="16767"/>
                  <a:pt x="21600" y="10800"/>
                </a:cubicBezTo>
                <a:cubicBezTo>
                  <a:pt x="21600" y="4833"/>
                  <a:pt x="16767" y="0"/>
                  <a:pt x="10800" y="0"/>
                </a:cubicBezTo>
                <a:close/>
              </a:path>
            </a:pathLst>
          </a:custGeom>
        </p:spPr>
      </p:pic>
      <p:sp>
        <p:nvSpPr>
          <p:cNvPr id="559" name="Text Placeholder 3"/>
          <p:cNvSpPr txBox="1">
            <a:spLocks noGrp="1"/>
          </p:cNvSpPr>
          <p:nvPr>
            <p:ph type="body" sz="quarter" idx="1"/>
          </p:nvPr>
        </p:nvSpPr>
        <p:spPr>
          <a:xfrm>
            <a:off x="1293541" y="331286"/>
            <a:ext cx="6004726" cy="929129"/>
          </a:xfrm>
          <a:prstGeom prst="rect">
            <a:avLst/>
          </a:prstGeom>
        </p:spPr>
        <p:txBody>
          <a:bodyPr>
            <a:normAutofit fontScale="92500" lnSpcReduction="10000"/>
          </a:bodyPr>
          <a:lstStyle/>
          <a:p>
            <a:r>
              <a:rPr lang="en-GB" sz="3400" dirty="0" smtClean="0"/>
              <a:t>Business as usual at the WTO until the 2010s</a:t>
            </a:r>
            <a:endParaRPr sz="3400" dirty="0"/>
          </a:p>
        </p:txBody>
      </p:sp>
      <p:sp>
        <p:nvSpPr>
          <p:cNvPr id="560" name="Slide Number Placeholder 5"/>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8</a:t>
            </a:fld>
            <a:endParaRPr/>
          </a:p>
        </p:txBody>
      </p:sp>
      <p:sp>
        <p:nvSpPr>
          <p:cNvPr id="2" name="Rectangle 1"/>
          <p:cNvSpPr/>
          <p:nvPr/>
        </p:nvSpPr>
        <p:spPr>
          <a:xfrm>
            <a:off x="356812" y="1260416"/>
            <a:ext cx="4951168" cy="492443"/>
          </a:xfrm>
          <a:prstGeom prst="rect">
            <a:avLst/>
          </a:prstGeom>
        </p:spPr>
        <p:txBody>
          <a:bodyPr wrap="square">
            <a:spAutoFit/>
          </a:bodyPr>
          <a:lstStyle/>
          <a:p>
            <a:endParaRPr lang="en-GB" sz="2600" dirty="0"/>
          </a:p>
        </p:txBody>
      </p:sp>
      <p:sp>
        <p:nvSpPr>
          <p:cNvPr id="4" name="Rectangle 3"/>
          <p:cNvSpPr/>
          <p:nvPr/>
        </p:nvSpPr>
        <p:spPr>
          <a:xfrm>
            <a:off x="546396" y="1502353"/>
            <a:ext cx="7794716" cy="1061829"/>
          </a:xfrm>
          <a:prstGeom prst="rect">
            <a:avLst/>
          </a:prstGeom>
        </p:spPr>
        <p:txBody>
          <a:bodyPr wrap="square">
            <a:spAutoFit/>
          </a:bodyPr>
          <a:lstStyle/>
          <a:p>
            <a:r>
              <a:rPr lang="en-GB" sz="2500" dirty="0"/>
              <a:t>DS412: Canada — Certain Measures Affecting the Renewable Energy Generation Sector</a:t>
            </a:r>
          </a:p>
          <a:p>
            <a:endParaRPr lang="en-GB" dirty="0">
              <a:solidFill>
                <a:srgbClr val="3E474F"/>
              </a:solidFill>
              <a:latin typeface="Museo Sans 700"/>
            </a:endParaRPr>
          </a:p>
        </p:txBody>
      </p:sp>
      <p:pic>
        <p:nvPicPr>
          <p:cNvPr id="5" name="Picture 4"/>
          <p:cNvPicPr>
            <a:picLocks noChangeAspect="1"/>
          </p:cNvPicPr>
          <p:nvPr/>
        </p:nvPicPr>
        <p:blipFill>
          <a:blip r:embed="rId3"/>
          <a:stretch>
            <a:fillRect/>
          </a:stretch>
        </p:blipFill>
        <p:spPr>
          <a:xfrm>
            <a:off x="442912" y="2654688"/>
            <a:ext cx="8258175" cy="1885950"/>
          </a:xfrm>
          <a:prstGeom prst="rect">
            <a:avLst/>
          </a:prstGeom>
        </p:spPr>
      </p:pic>
    </p:spTree>
    <p:extLst>
      <p:ext uri="{BB962C8B-B14F-4D97-AF65-F5344CB8AC3E}">
        <p14:creationId xmlns:p14="http://schemas.microsoft.com/office/powerpoint/2010/main" val="254307207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Footer Placeholder 4"/>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pic>
        <p:nvPicPr>
          <p:cNvPr id="558" name="Picture Placeholder 2" descr="Picture Placeholder 2"/>
          <p:cNvPicPr>
            <a:picLocks noGrp="1" noChangeAspect="1"/>
          </p:cNvPicPr>
          <p:nvPr>
            <p:ph type="pic" idx="21"/>
          </p:nvPr>
        </p:nvPicPr>
        <p:blipFill>
          <a:blip r:embed="rId2"/>
          <a:srcRect r="46" b="46"/>
          <a:stretch>
            <a:fillRect/>
          </a:stretch>
        </p:blipFill>
        <p:spPr>
          <a:xfrm>
            <a:off x="356811" y="331286"/>
            <a:ext cx="687192" cy="68719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4833"/>
                  <a:pt x="0" y="10800"/>
                </a:cubicBezTo>
                <a:cubicBezTo>
                  <a:pt x="0" y="16767"/>
                  <a:pt x="4833" y="21600"/>
                  <a:pt x="10800" y="21600"/>
                </a:cubicBezTo>
                <a:cubicBezTo>
                  <a:pt x="16767" y="21600"/>
                  <a:pt x="21600" y="16767"/>
                  <a:pt x="21600" y="10800"/>
                </a:cubicBezTo>
                <a:cubicBezTo>
                  <a:pt x="21600" y="4833"/>
                  <a:pt x="16767" y="0"/>
                  <a:pt x="10800" y="0"/>
                </a:cubicBezTo>
                <a:close/>
              </a:path>
            </a:pathLst>
          </a:custGeom>
        </p:spPr>
      </p:pic>
      <p:sp>
        <p:nvSpPr>
          <p:cNvPr id="559" name="Text Placeholder 3"/>
          <p:cNvSpPr txBox="1">
            <a:spLocks noGrp="1"/>
          </p:cNvSpPr>
          <p:nvPr>
            <p:ph type="body" sz="quarter" idx="1"/>
          </p:nvPr>
        </p:nvSpPr>
        <p:spPr>
          <a:xfrm>
            <a:off x="1293541" y="331286"/>
            <a:ext cx="6004726" cy="929129"/>
          </a:xfrm>
          <a:prstGeom prst="rect">
            <a:avLst/>
          </a:prstGeom>
        </p:spPr>
        <p:txBody>
          <a:bodyPr>
            <a:normAutofit fontScale="92500" lnSpcReduction="10000"/>
          </a:bodyPr>
          <a:lstStyle/>
          <a:p>
            <a:r>
              <a:rPr lang="en-GB" sz="3400" dirty="0" smtClean="0"/>
              <a:t>Business as usual at the WTO until the 2010s</a:t>
            </a:r>
            <a:endParaRPr sz="3400" dirty="0"/>
          </a:p>
        </p:txBody>
      </p:sp>
      <p:sp>
        <p:nvSpPr>
          <p:cNvPr id="560" name="Slide Number Placeholder 5"/>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9</a:t>
            </a:fld>
            <a:endParaRPr/>
          </a:p>
        </p:txBody>
      </p:sp>
      <p:sp>
        <p:nvSpPr>
          <p:cNvPr id="2" name="Rectangle 1"/>
          <p:cNvSpPr/>
          <p:nvPr/>
        </p:nvSpPr>
        <p:spPr>
          <a:xfrm>
            <a:off x="356812" y="1260416"/>
            <a:ext cx="4951168" cy="492443"/>
          </a:xfrm>
          <a:prstGeom prst="rect">
            <a:avLst/>
          </a:prstGeom>
        </p:spPr>
        <p:txBody>
          <a:bodyPr wrap="square">
            <a:spAutoFit/>
          </a:bodyPr>
          <a:lstStyle/>
          <a:p>
            <a:endParaRPr lang="en-GB" sz="2600" dirty="0"/>
          </a:p>
        </p:txBody>
      </p:sp>
      <p:sp>
        <p:nvSpPr>
          <p:cNvPr id="4" name="Rectangle 3"/>
          <p:cNvSpPr/>
          <p:nvPr/>
        </p:nvSpPr>
        <p:spPr>
          <a:xfrm>
            <a:off x="546396" y="1502353"/>
            <a:ext cx="7794716" cy="1061829"/>
          </a:xfrm>
          <a:prstGeom prst="rect">
            <a:avLst/>
          </a:prstGeom>
        </p:spPr>
        <p:txBody>
          <a:bodyPr wrap="square">
            <a:spAutoFit/>
          </a:bodyPr>
          <a:lstStyle/>
          <a:p>
            <a:r>
              <a:rPr lang="en-GB" sz="2500" dirty="0"/>
              <a:t>456: India — Certain Measures Relating to Solar Cells and Solar Modules</a:t>
            </a:r>
          </a:p>
          <a:p>
            <a:endParaRPr lang="en-GB" dirty="0">
              <a:solidFill>
                <a:srgbClr val="3E474F"/>
              </a:solidFill>
              <a:latin typeface="Museo Sans 700"/>
            </a:endParaRPr>
          </a:p>
        </p:txBody>
      </p:sp>
      <p:pic>
        <p:nvPicPr>
          <p:cNvPr id="7" name="Picture 6"/>
          <p:cNvPicPr>
            <a:picLocks noChangeAspect="1"/>
          </p:cNvPicPr>
          <p:nvPr/>
        </p:nvPicPr>
        <p:blipFill>
          <a:blip r:embed="rId3"/>
          <a:stretch>
            <a:fillRect/>
          </a:stretch>
        </p:blipFill>
        <p:spPr>
          <a:xfrm>
            <a:off x="301780" y="2581256"/>
            <a:ext cx="8765997" cy="1508363"/>
          </a:xfrm>
          <a:prstGeom prst="rect">
            <a:avLst/>
          </a:prstGeom>
        </p:spPr>
      </p:pic>
    </p:spTree>
    <p:extLst>
      <p:ext uri="{BB962C8B-B14F-4D97-AF65-F5344CB8AC3E}">
        <p14:creationId xmlns:p14="http://schemas.microsoft.com/office/powerpoint/2010/main" val="212723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UNA Presentation">
  <a:themeElements>
    <a:clrScheme name="UNA Presentation">
      <a:dk1>
        <a:srgbClr val="000000"/>
      </a:dk1>
      <a:lt1>
        <a:srgbClr val="FFFFFF"/>
      </a:lt1>
      <a:dk2>
        <a:srgbClr val="A7A7A7"/>
      </a:dk2>
      <a:lt2>
        <a:srgbClr val="535353"/>
      </a:lt2>
      <a:accent1>
        <a:srgbClr val="FF7246"/>
      </a:accent1>
      <a:accent2>
        <a:srgbClr val="A96900"/>
      </a:accent2>
      <a:accent3>
        <a:srgbClr val="E7A088"/>
      </a:accent3>
      <a:accent4>
        <a:srgbClr val="005A46"/>
      </a:accent4>
      <a:accent5>
        <a:srgbClr val="3B38EB"/>
      </a:accent5>
      <a:accent6>
        <a:srgbClr val="EDCCF7"/>
      </a:accent6>
      <a:hlink>
        <a:srgbClr val="0000FF"/>
      </a:hlink>
      <a:folHlink>
        <a:srgbClr val="FF00FF"/>
      </a:folHlink>
    </a:clrScheme>
    <a:fontScheme name="UNA Presentation">
      <a:majorFont>
        <a:latin typeface="Helvetica"/>
        <a:ea typeface="Helvetica"/>
        <a:cs typeface="Helvetica"/>
      </a:majorFont>
      <a:minorFont>
        <a:latin typeface="Calibri"/>
        <a:ea typeface="Calibri"/>
        <a:cs typeface="Calibri"/>
      </a:minorFont>
    </a:fontScheme>
    <a:fmtScheme name="UNA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ontents Slide Master">
  <a:themeElements>
    <a:clrScheme name="Leader for Success">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BAM" id="{86FED1E3-7CFB-2841-9FA1-58BCB02C100F}" vid="{0E049460-A447-E04B-B40C-546EB01668EB}"/>
    </a:ext>
  </a:extLst>
</a:theme>
</file>

<file path=ppt/theme/theme3.xml><?xml version="1.0" encoding="utf-8"?>
<a:theme xmlns:a="http://schemas.openxmlformats.org/drawingml/2006/main" name="UNA Presentation">
  <a:themeElements>
    <a:clrScheme name="UNA Presentation">
      <a:dk1>
        <a:srgbClr val="000000"/>
      </a:dk1>
      <a:lt1>
        <a:srgbClr val="FFFFFF"/>
      </a:lt1>
      <a:dk2>
        <a:srgbClr val="A7A7A7"/>
      </a:dk2>
      <a:lt2>
        <a:srgbClr val="535353"/>
      </a:lt2>
      <a:accent1>
        <a:srgbClr val="FF7246"/>
      </a:accent1>
      <a:accent2>
        <a:srgbClr val="A96900"/>
      </a:accent2>
      <a:accent3>
        <a:srgbClr val="E7A088"/>
      </a:accent3>
      <a:accent4>
        <a:srgbClr val="005A46"/>
      </a:accent4>
      <a:accent5>
        <a:srgbClr val="3B38EB"/>
      </a:accent5>
      <a:accent6>
        <a:srgbClr val="EDCCF7"/>
      </a:accent6>
      <a:hlink>
        <a:srgbClr val="0000FF"/>
      </a:hlink>
      <a:folHlink>
        <a:srgbClr val="FF00FF"/>
      </a:folHlink>
    </a:clrScheme>
    <a:fontScheme name="UNA Presentation">
      <a:majorFont>
        <a:latin typeface="Helvetica"/>
        <a:ea typeface="Helvetica"/>
        <a:cs typeface="Helvetica"/>
      </a:majorFont>
      <a:minorFont>
        <a:latin typeface="Calibri"/>
        <a:ea typeface="Calibri"/>
        <a:cs typeface="Calibri"/>
      </a:minorFont>
    </a:fontScheme>
    <a:fmtScheme name="UNA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FC5975C00AB64CB8516CFC6D622C29" ma:contentTypeVersion="2" ma:contentTypeDescription="Create a new document." ma:contentTypeScope="" ma:versionID="721e399079420805897b8dee36347e3d">
  <xsd:schema xmlns:xsd="http://www.w3.org/2001/XMLSchema" xmlns:xs="http://www.w3.org/2001/XMLSchema" xmlns:p="http://schemas.microsoft.com/office/2006/metadata/properties" xmlns:ns2="de2fc57d-810a-4d6b-8fbc-5bc34dc3cfc4" targetNamespace="http://schemas.microsoft.com/office/2006/metadata/properties" ma:root="true" ma:fieldsID="f74a454ca65bfafb5f3e8b7485d9c68d" ns2:_="">
    <xsd:import namespace="de2fc57d-810a-4d6b-8fbc-5bc34dc3cfc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2fc57d-810a-4d6b-8fbc-5bc34dc3cf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A46528-2466-43CC-9186-D1F3F4532889}"/>
</file>

<file path=customXml/itemProps2.xml><?xml version="1.0" encoding="utf-8"?>
<ds:datastoreItem xmlns:ds="http://schemas.openxmlformats.org/officeDocument/2006/customXml" ds:itemID="{CB6DF73F-38B8-4AA5-9F8C-C8E5D635639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b72a3f9-3b77-4dda-a3d8-83545ed4d993"/>
    <ds:schemaRef ds:uri="e4a6a635-6c44-48ed-bf10-d3856b5d0ee0"/>
    <ds:schemaRef ds:uri="http://www.w3.org/XML/1998/namespace"/>
    <ds:schemaRef ds:uri="http://purl.org/dc/dcmitype/"/>
  </ds:schemaRefs>
</ds:datastoreItem>
</file>

<file path=customXml/itemProps3.xml><?xml version="1.0" encoding="utf-8"?>
<ds:datastoreItem xmlns:ds="http://schemas.openxmlformats.org/officeDocument/2006/customXml" ds:itemID="{25F7C66A-D0E1-41E1-B007-915251F121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734</TotalTime>
  <Words>1067</Words>
  <Application>Microsoft Office PowerPoint</Application>
  <PresentationFormat>On-screen Show (16:9)</PresentationFormat>
  <Paragraphs>171</Paragraphs>
  <Slides>29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Arial Unicode MS</vt:lpstr>
      <vt:lpstr>Calibri</vt:lpstr>
      <vt:lpstr>Georgia</vt:lpstr>
      <vt:lpstr>Museo Sans 700</vt:lpstr>
      <vt:lpstr>UNA Presentation</vt:lpstr>
      <vt:lpstr>Contents Slide Master</vt:lpstr>
      <vt:lpstr>PowerPoint Presentation</vt:lpstr>
      <vt:lpstr>The External Economic Action of the European Union and the Sustainable Development Goals</vt:lpstr>
      <vt:lpstr>Outline of the module (in progress)</vt:lpstr>
      <vt:lpstr>Energy package</vt:lpstr>
      <vt:lpstr>PowerPoint Presentation</vt:lpstr>
      <vt:lpstr>PowerPoint Presentation</vt:lpstr>
      <vt:lpstr>Intermission: ROOs and LCRs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IRA</vt:lpstr>
      <vt:lpstr>Goals of IRA?</vt:lpstr>
      <vt:lpstr>PowerPoint Presentation</vt:lpstr>
      <vt:lpstr>PowerPoint Presentation</vt:lpstr>
      <vt:lpstr>PowerPoint Presentation</vt:lpstr>
      <vt:lpstr>PowerPoint Presentation</vt:lpstr>
      <vt:lpstr>Net Zero</vt:lpstr>
      <vt:lpstr>Net Zero</vt:lpstr>
      <vt:lpstr>Local Content Requirements</vt:lpstr>
      <vt:lpstr>Run for raw materials</vt:lpstr>
      <vt:lpstr>New rules on car emissions</vt:lpstr>
      <vt:lpstr>Any exception?</vt:lpstr>
      <vt:lpstr>@una_europa #Una_Europa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Deirdre Kilbride</dc:creator>
  <cp:lastModifiedBy>Filippo Fontanelli</cp:lastModifiedBy>
  <cp:revision>72</cp:revision>
  <dcterms:modified xsi:type="dcterms:W3CDTF">2023-05-12T10:28:20Z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0x010100C9FC5975C00AB64CB8516CFC6D622C29</vt:lpwstr>
  </property>
  <property fmtid="{D5CDD505-2E9C-101B-9397-08002B2CF9AE}" pid="3" name="MediaServiceImageTags">
    <vt:lpwstr/>
  </property>
</Properties>
</file>